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5"/>
  </p:notesMasterIdLst>
  <p:sldIdLst>
    <p:sldId id="276" r:id="rId2"/>
    <p:sldId id="306" r:id="rId3"/>
    <p:sldId id="289" r:id="rId4"/>
    <p:sldId id="291" r:id="rId5"/>
    <p:sldId id="290" r:id="rId6"/>
    <p:sldId id="305" r:id="rId7"/>
    <p:sldId id="292" r:id="rId8"/>
    <p:sldId id="263" r:id="rId9"/>
    <p:sldId id="293" r:id="rId10"/>
    <p:sldId id="264" r:id="rId11"/>
    <p:sldId id="295" r:id="rId12"/>
    <p:sldId id="298" r:id="rId13"/>
    <p:sldId id="299" r:id="rId14"/>
    <p:sldId id="300" r:id="rId15"/>
    <p:sldId id="301" r:id="rId16"/>
    <p:sldId id="303" r:id="rId17"/>
    <p:sldId id="302" r:id="rId18"/>
    <p:sldId id="304" r:id="rId19"/>
    <p:sldId id="307" r:id="rId20"/>
    <p:sldId id="308" r:id="rId21"/>
    <p:sldId id="309" r:id="rId22"/>
    <p:sldId id="310" r:id="rId23"/>
    <p:sldId id="311" r:id="rId24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AB"/>
    <a:srgbClr val="FFFF66"/>
    <a:srgbClr val="CC3300"/>
    <a:srgbClr val="FF6600"/>
    <a:srgbClr val="FF9900"/>
    <a:srgbClr val="FFFF00"/>
    <a:srgbClr val="FFCC99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83126" autoAdjust="0"/>
  </p:normalViewPr>
  <p:slideViewPr>
    <p:cSldViewPr>
      <p:cViewPr varScale="1">
        <p:scale>
          <a:sx n="105" d="100"/>
          <a:sy n="105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879F2-A98C-4397-83AC-9C48213E90D8}" type="datetimeFigureOut">
              <a:rPr lang="fr-BE" smtClean="0"/>
              <a:t>12/04/23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9203D-09CE-4789-9963-63EB7FC014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079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FFFFFF"/>
                </a:solidFill>
              </a:rPr>
              <a:t>Réseau d'analyses qualité  Bierges 22 janvier 2008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CCF4-4E59-4E9E-9790-FFE62DA0CC2E}" type="slidenum">
              <a:rPr lang="de-DE" smtClean="0">
                <a:solidFill>
                  <a:srgbClr val="FFFFFF"/>
                </a:solidFill>
              </a:rPr>
              <a:pPr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FFFFFF"/>
                </a:solidFill>
              </a:rPr>
              <a:t>Réseau d'analyses qualité  Bierges 22 janvier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C6D3-190B-41E8-85B7-9F5640A00AB2}" type="slidenum">
              <a:rPr lang="fr-FR" smtClean="0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FFFFFF"/>
                </a:solidFill>
              </a:rPr>
              <a:t>Réseau d'analyses qualité  Bierges 22 janvier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F256-A36D-41A9-8347-3B5CFF598DE3}" type="slidenum">
              <a:rPr lang="fr-FR" smtClean="0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FFFFFF"/>
                </a:solidFill>
              </a:rPr>
              <a:t>Réseau d'analyses qualité  Bierges 22 janvier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98AD-1B01-4BFC-8EA8-8C9F1684436B}" type="slidenum">
              <a:rPr lang="fr-FR" smtClean="0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FFFFFF"/>
                </a:solidFill>
              </a:rPr>
              <a:t>Réseau d'analyses qualité  Bierges 22 janvier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91D5-F54D-40FC-9C82-7A90F8E524AB}" type="slidenum">
              <a:rPr lang="fr-FR" smtClean="0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FFFFFF"/>
                </a:solidFill>
              </a:rPr>
              <a:t>Réseau d'analyses qualité  Bierges 22 janvier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DBC3F0-9143-4B7A-B20A-07FCDA155BE5}" type="slidenum">
              <a:rPr lang="fr-F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FFFFFF"/>
                </a:solidFill>
              </a:rPr>
              <a:t>Réseau d'analyses qualité  Bierges 22 janvier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0FB7-29CA-4E7F-93A4-652D86B15D54}" type="slidenum">
              <a:rPr lang="fr-FR" smtClean="0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FFFFFF"/>
                </a:solidFill>
              </a:rPr>
              <a:t>Réseau d'analyses qualité  Bierges 22 janvier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FEF0A-7584-4208-91E7-A7BC654F90E4}" type="slidenum">
              <a:rPr lang="fr-FR" smtClean="0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FFFFFF"/>
                </a:solidFill>
              </a:rPr>
              <a:t>Réseau d'analyses qualité  Bierges 22 janvier 2008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064B-A0C8-4FD9-A9A8-AF98C2FD345C}" type="slidenum">
              <a:rPr lang="fr-FR" smtClean="0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FFFFFF"/>
                </a:solidFill>
              </a:rPr>
              <a:t>Réseau d'analyses qualité  Bierges 22 janvier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753C-95B7-499E-9B48-E75E73C5D50A}" type="slidenum">
              <a:rPr lang="fr-FR" smtClean="0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FFFFFF"/>
                </a:solidFill>
              </a:rPr>
              <a:t>Réseau d'analyses qualité  Bierges 22 janvier 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8B26-55E3-4B80-8C43-4B46E5104B24}" type="slidenum">
              <a:rPr lang="fr-FR" smtClean="0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FFFFFF"/>
                </a:solidFill>
              </a:rPr>
              <a:t>Réseau d'analyses qualité  Bierges 22 janvier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2404-5E63-4850-9812-77BA68ABBAF1}" type="slidenum">
              <a:rPr lang="fr-FR" smtClean="0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FFFFFF"/>
                </a:solidFill>
              </a:rPr>
              <a:t>Réseau d'analyses qualité  Bierges 22 janvier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DBC3F0-9143-4B7A-B20A-07FCDA155BE5}" type="slidenum">
              <a:rPr lang="fr-F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environnement.wallonie.be/JWE/" TargetMode="External"/><Relationship Id="rId5" Type="http://schemas.openxmlformats.org/officeDocument/2006/relationships/hyperlink" Target="https://www.crdg.eu/actions-2/information-sensibilisation-2/jwe-2023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analzoomtv/videos/1969211876758012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dirty="0"/>
              <a:t>Assemblée Générale</a:t>
            </a:r>
            <a:br>
              <a:rPr lang="fr-BE" sz="3600" dirty="0"/>
            </a:br>
            <a:r>
              <a:rPr lang="fr-BE" sz="3600" dirty="0"/>
              <a:t>21 mars 2023, Mont-St-Guibert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96458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3D9AB9C-37D4-CA47-9296-0DDDED8ADF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7174" name="Picture 6">
            <a:extLst>
              <a:ext uri="{FF2B5EF4-FFF2-40B4-BE49-F238E27FC236}">
                <a16:creationId xmlns="" xmlns:a16="http://schemas.microsoft.com/office/drawing/2014/main" id="{A9B4901E-3002-79E9-D0F3-9CE261E6F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4069" y="3277995"/>
            <a:ext cx="2243328" cy="2991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6" name="Picture 8">
            <a:extLst>
              <a:ext uri="{FF2B5EF4-FFF2-40B4-BE49-F238E27FC236}">
                <a16:creationId xmlns="" xmlns:a16="http://schemas.microsoft.com/office/drawing/2014/main" id="{D25A49ED-78E3-CD6E-2E6C-2047601A9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4846" y="1129816"/>
            <a:ext cx="3857625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80" name="Picture 12" descr="Peut être une image de texte qui dit ’ORDURES L'EXPO QUI FAIT LE TRI MUSEE DE LA VIE WALLONNE 27.01.23 31.12.23 UNEORGANISATIONDELA UNE ORGANISATIONDEL Province deliège’">
            <a:extLst>
              <a:ext uri="{FF2B5EF4-FFF2-40B4-BE49-F238E27FC236}">
                <a16:creationId xmlns="" xmlns:a16="http://schemas.microsoft.com/office/drawing/2014/main" id="{186A3792-1079-40CA-DA1F-A0E424534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00" y="1100558"/>
            <a:ext cx="2993229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82" name="Picture 14">
            <a:extLst>
              <a:ext uri="{FF2B5EF4-FFF2-40B4-BE49-F238E27FC236}">
                <a16:creationId xmlns="" xmlns:a16="http://schemas.microsoft.com/office/drawing/2014/main" id="{6E3F3884-7C42-621B-EEA7-0B55E07D6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5149" y="1150640"/>
            <a:ext cx="2243329" cy="2991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Espace réservé du contenu 2">
            <a:extLst>
              <a:ext uri="{FF2B5EF4-FFF2-40B4-BE49-F238E27FC236}">
                <a16:creationId xmlns="" xmlns:a16="http://schemas.microsoft.com/office/drawing/2014/main" id="{4F8D88B0-2A2C-4E29-2E25-66983F4429FF}"/>
              </a:ext>
            </a:extLst>
          </p:cNvPr>
          <p:cNvSpPr txBox="1">
            <a:spLocks/>
          </p:cNvSpPr>
          <p:nvPr/>
        </p:nvSpPr>
        <p:spPr>
          <a:xfrm>
            <a:off x="1045162" y="301536"/>
            <a:ext cx="4562785" cy="477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9250" indent="-349250" algn="l" defTabSz="914400" rtl="0" eaLnBrk="1" latinLnBrk="0" hangingPunct="1">
              <a:spcBef>
                <a:spcPts val="1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6’. </a:t>
            </a:r>
            <a:r>
              <a:rPr lang="en-US" sz="2600" dirty="0" err="1">
                <a:solidFill>
                  <a:schemeClr val="tx1"/>
                </a:solidFill>
              </a:rPr>
              <a:t>Suivi</a:t>
            </a:r>
            <a:r>
              <a:rPr lang="en-US" sz="2600" dirty="0">
                <a:solidFill>
                  <a:schemeClr val="tx1"/>
                </a:solidFill>
              </a:rPr>
              <a:t> ICLM et Expo </a:t>
            </a:r>
            <a:r>
              <a:rPr lang="en-US" sz="2600" dirty="0" err="1">
                <a:solidFill>
                  <a:schemeClr val="tx1"/>
                </a:solidFill>
              </a:rPr>
              <a:t>Ordures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0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693" y="512676"/>
            <a:ext cx="8976306" cy="525658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7. Nouvelle </a:t>
            </a:r>
            <a:r>
              <a:rPr lang="en-US" sz="2200" dirty="0">
                <a:solidFill>
                  <a:schemeClr val="tx1"/>
                </a:solidFill>
              </a:rPr>
              <a:t>convention </a:t>
            </a:r>
            <a:r>
              <a:rPr lang="en-US" sz="2200" dirty="0" smtClean="0">
                <a:solidFill>
                  <a:schemeClr val="tx1"/>
                </a:solidFill>
              </a:rPr>
              <a:t>“EEE</a:t>
            </a:r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smtClean="0">
                <a:solidFill>
                  <a:schemeClr val="tx1"/>
                </a:solidFill>
              </a:rPr>
              <a:t>castor”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409248"/>
            <a:ext cx="3008334" cy="16921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97" y="1268760"/>
            <a:ext cx="3545159" cy="19941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827" y="1592796"/>
            <a:ext cx="4590981" cy="258242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92" y="3504607"/>
            <a:ext cx="5592439" cy="314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3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694" y="260648"/>
            <a:ext cx="8976306" cy="525658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8. </a:t>
            </a:r>
            <a:r>
              <a:rPr lang="en-US" dirty="0" err="1" smtClean="0">
                <a:solidFill>
                  <a:schemeClr val="tx1"/>
                </a:solidFill>
              </a:rPr>
              <a:t>Travaux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récents</a:t>
            </a:r>
            <a:r>
              <a:rPr lang="en-US" dirty="0">
                <a:solidFill>
                  <a:schemeClr val="tx1"/>
                </a:solidFill>
              </a:rPr>
              <a:t> du SPW-DCENN</a:t>
            </a:r>
          </a:p>
          <a:p>
            <a:endParaRPr lang="en-US" dirty="0"/>
          </a:p>
        </p:txBody>
      </p:sp>
      <p:pic>
        <p:nvPicPr>
          <p:cNvPr id="4098" name="Picture 2" descr="https://lh3.googleusercontent.com/QBovayOoRA8t4jzKrTo3ob5ntqfniJzaxCnujHTu-XrEQvpDUMsi76vqJQ88PH1aNwsqLMRSS7ye-5KJMV8gLLh26U4jNxNI8BeSgYevun6PJpkdex0S0vgVA65cj_91qz9RPM8gYCPbYJVHt4FH9_jYEgScPmegnIEYhlFshRvIPrOisbDjb1eaypS95Uz3NBWhhxDqHWEZGRDvRqqN1kP5ihK9J6AG8ZZQM5RgxrdbFcsdkDNVVwyIdt8etxVPS2R_Vh2VDJPqZ_1WLBK07GWfKOp7JjxxLuv5jcfJjL3EcBN_mbSh7Z1K_CwvqjQDemYX_zFYsb-Sv50suG3uOvgAg3XGzX6hISsFjUAL5AIO01E7xBbty7T0r45PXeHZKmSHh3pesmk3b63N54BrvyjJnpuYpgSL680-bi1TSQKwqFRdZ8iGt-Mh1ymCK-auRJNxBQ8Q9AHxytlcMS23cAXthc1zjC2sLAaANoN0I5twci0U-4ebLd6MJPOdd4jX01Epp4-nioqq-ZBNddZob9AQTFrD9LvLprKQ53isrFBdF4sJdVs2x6CrSmbwTkC8_3GRASCJaUO5oU2z998bMFhoAc_KNEwbeGDZxCBvFA2WMMyE-48Gi77G02lo1fndnMru8PAVCNBl2bjOVx-vtwu1UbiNZBkmgFpit0fJtcpA0tp_9-9H0wQz5oyYltZscgscrNA-JAO1kBV3HjE3ytn2op2RVelv3bMS-o9NpXMgInFGNlidssvhSkUWZ6Pd25RQRKxPjyZWOWH444Qd3jImFIQeIWCbV6XXiL50LRa519vW6g63OCpDrfYzMpLzEWfzPgaMZCn9Ioxn9oxWih0aIEMUNLTBFR_mCRPiYaj7JwoYpxAC5SWixEzJArSjBl0sWtozhuVraQimuusqSArGImTcpZKWSCJ0y-0K22U7KaVbrg=w909-h1211-no?authuser=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960179" cy="528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3.googleusercontent.com/O_X8shOMX8SfvtZWbDzEA47tBEU_8oeO9O-BojeQaLTg_ZQU9pL3Wqu46l4b2zzpYaAgdrfMPZxU_NZQp1LX8c7bS9n0ZS_yYypKdEVRBdY7-Wvig2f4IcuI-qr_K7Ysz9n_0iDDxCLH19PPLD-qgic-_N_TGgfRtT0bq3sOoqY4fchselupratZXk3CV8V5DnKhYB7X5Xq1QKntaGTsNbB34xklsM9dVLUbZex8NoxXD3L46mh-xchidWdd8_FU0AElYQJ-zT57VrsNEaActYWEhgEq4Q6-UXQCysH8yzvX3NOTvB5KjusNm17SPMxa4UuobxQakxA93WEiC5fR6vfRCqYa2KPMVNSbkU4_93m-1dDB-oH0ZgTeBGJhQafmLP1-UaOJFgRwqRCnopuw-vblRixWYbJlj8h9GgwFQSSxhu32m0Q-M31siHaFKPJKslwFcxVwUQX2MXtCU5-BlHWQqalSji9vt7jiZrHLR0QtHEb26m46PP2ZiXQVJKMoLy2MxlPp-fLC7qaypdmUThr4WDic0zmRhMLC6Inp3i9pJhu3jdjU5ycrqISAxs6nG9dhuN2kIkq_-nEUXuodrNjyUKB5Y0dw3YQa1RXjf88K6UCcMwRX49R7j_tqJ_ue2X7t6zQi8MRGLyeIYwMDTBltAk89hW-8f3ePbUD237MGHmy5SXQPhF9DmumE39NZctd9qhHu_u9FDe2Zq2ODP5DF079ccXhjf8do0lHSq7IrcDGhWYjbgTjf_aaqz8W4bX7aqTuoUBNb3K5AsH5S_Ft5JMCyPfEqDTeKztV4PUBeFLXBtIcDLW_qyp2e6UhGYusHF1Khq-khufHchx9Rp8cRimkK2tSq-ukmutdnqkXrFd9BBjPHhDMoSDszU6qeve37B97dV0N6X3tUr8pl7vDk2B-aNmxKMBms3nIYqYbGjPMmZA=w1939-h1454-no?authuser=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1078" y="848958"/>
            <a:ext cx="4417250" cy="30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lh3.googleusercontent.com/wQfwfEnSbxYMQ2NwD_7iHzIV7QA6eacamhLFB_sZ1HMGiFA_zoj_k0aPafZA5hFOWMCXY_lbz0qPMwdXmO14WrjDjEu8CpQN-E2HuQs-y56_c0uIJcWg10Skhgd7pPVFEhJhzvXp1293f4IQ9uHTVs3nF89XeMQJdDYEnMPylYx2JZ1Hg6VzNat0DRP0qndTuDxjkJ4UvnUZQFK6yQzxQoKb9sENp-IzLKbeian8fGG7lcI_xJeoYxhNTI_mij0vzpz2YOC8uRBWz0POHlO0rIPsruY5EbXxmSj15_cK_fgMPrtBcRsCeAxCzkvsHehA1pAMVgxpA_p42VRXsSZvBHTZ-30v07yZ9TZNm3N3kHpMtAeLrYSU6OZb5fSHGZbSI0srEJbaDQ-z0M5HXe1DCfDU1o3p2bHQqWVgYtQs47YUzGXXBv7J0EMC8obnuz6Vd53Ov1UJe4H560f7yD0-oV3lWcRsSkrMRHzawYe9kby2eL_emaquzJEEv-8QeG4JQiioc46CsABgBA6NtQizfh6teSh1x9stnp7wepyZqwAQcuZ36rdrFW3FHQu8zi3LLGI7cBdxfSejmdvJ2NxgbYiuARc7D-OADQX7YMpd1ljkCOqq2BK-OwkCQvkLLj1kYuKC2Ob3ZItDknwUHkSSTwOerxfyGXNm3gFgaXiUt_DMHNPUlweUoV5x3lEL89RJ1Xao7P1ehlES4buky0etd89v7XPU9oyoD8j16KxuweNTDEPa6NpBt3Vy27ml2qgRhBp5QvXluyQDPSU-i6id4jXHEBxCgu7kIrHlAbRFrcgIzOwrPbv_rNTkKuZ63uk57S62QnR9k_ah8XaxU6pPJfQ06YAHoOBflles2QongvdVWjUpahV5Lq-uulVlsDQ_5gAW2GQKkyeK7pCbpmsA2oqnMnCLyXVZ8qr5zC5-TWexmx50Jw=w1939-h1454-no?authuser=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073" y="3953922"/>
            <a:ext cx="4405604" cy="290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02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694" y="1052736"/>
            <a:ext cx="8976306" cy="525658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9. GT </a:t>
            </a:r>
            <a:r>
              <a:rPr lang="en-US" dirty="0">
                <a:solidFill>
                  <a:schemeClr val="tx1"/>
                </a:solidFill>
              </a:rPr>
              <a:t>"</a:t>
            </a:r>
            <a:r>
              <a:rPr lang="en-US" dirty="0" err="1">
                <a:solidFill>
                  <a:schemeClr val="tx1"/>
                </a:solidFill>
              </a:rPr>
              <a:t>inondations</a:t>
            </a:r>
            <a:r>
              <a:rPr lang="en-US" dirty="0">
                <a:solidFill>
                  <a:schemeClr val="tx1"/>
                </a:solidFill>
              </a:rPr>
              <a:t>" + </a:t>
            </a:r>
            <a:r>
              <a:rPr lang="en-US" dirty="0" err="1">
                <a:solidFill>
                  <a:schemeClr val="tx1"/>
                </a:solidFill>
              </a:rPr>
              <a:t>liste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référents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inondations</a:t>
            </a:r>
            <a:endParaRPr lang="en-US" sz="2200" dirty="0"/>
          </a:p>
          <a:p>
            <a:pPr>
              <a:spcBef>
                <a:spcPts val="0"/>
              </a:spcBef>
            </a:pPr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94" y="1628800"/>
            <a:ext cx="5124386" cy="28824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924" y="3861048"/>
            <a:ext cx="5148064" cy="28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37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-315416"/>
            <a:ext cx="8976306" cy="864096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10. Nouvelle </a:t>
            </a:r>
            <a:r>
              <a:rPr lang="en-US" dirty="0">
                <a:solidFill>
                  <a:schemeClr val="tx1"/>
                </a:solidFill>
              </a:rPr>
              <a:t>plate-</a:t>
            </a:r>
            <a:r>
              <a:rPr lang="en-US" dirty="0" err="1">
                <a:solidFill>
                  <a:schemeClr val="tx1"/>
                </a:solidFill>
              </a:rPr>
              <a:t>forme</a:t>
            </a:r>
            <a:r>
              <a:rPr lang="en-US" dirty="0">
                <a:solidFill>
                  <a:schemeClr val="tx1"/>
                </a:solidFill>
              </a:rPr>
              <a:t> inscription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err="1" smtClean="0">
                <a:solidFill>
                  <a:schemeClr val="tx1"/>
                </a:solidFill>
              </a:rPr>
              <a:t>bénévoles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chantiers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AAT”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403" y="1673629"/>
            <a:ext cx="3661882" cy="4028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6420" y="532867"/>
            <a:ext cx="5486522" cy="63214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5403" y="1056067"/>
            <a:ext cx="3288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https://aatevents.crdg.be/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993" y="501711"/>
            <a:ext cx="450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https://a-era-qua-terra.com/participer-2/</a:t>
            </a:r>
          </a:p>
        </p:txBody>
      </p:sp>
    </p:spTree>
    <p:extLst>
      <p:ext uri="{BB962C8B-B14F-4D97-AF65-F5344CB8AC3E}">
        <p14:creationId xmlns:p14="http://schemas.microsoft.com/office/powerpoint/2010/main" val="1219101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694" y="728700"/>
            <a:ext cx="8976306" cy="525658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11. Nouveaux </a:t>
            </a:r>
            <a:r>
              <a:rPr lang="en-US" sz="2200" dirty="0" err="1">
                <a:solidFill>
                  <a:schemeClr val="tx1"/>
                </a:solidFill>
              </a:rPr>
              <a:t>cadeaux</a:t>
            </a:r>
            <a:r>
              <a:rPr lang="en-US" sz="2200" dirty="0">
                <a:solidFill>
                  <a:schemeClr val="tx1"/>
                </a:solidFill>
              </a:rPr>
              <a:t> CRDG </a:t>
            </a:r>
          </a:p>
          <a:p>
            <a:pPr>
              <a:spcBef>
                <a:spcPts val="0"/>
              </a:spcBef>
            </a:pPr>
            <a:endParaRPr lang="en-US" sz="2200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40" y="2191284"/>
            <a:ext cx="4439985" cy="332998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555486"/>
            <a:ext cx="4362127" cy="32715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580" y="3941899"/>
            <a:ext cx="3804586" cy="2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84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56868" y="4513477"/>
            <a:ext cx="4464496" cy="183620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BE" sz="1400" dirty="0"/>
              <a:t>Riverain « propriétaire » de chevaux ou manèges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BE" sz="1400" dirty="0"/>
              <a:t>Profil spécifique – Législation spécifique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BE" sz="1400" dirty="0"/>
              <a:t>Communication ciblée ou générale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BE" sz="1400" dirty="0"/>
              <a:t>Entame du projet – 2</a:t>
            </a:r>
            <a:r>
              <a:rPr lang="fr-BE" sz="1400" baseline="30000" dirty="0"/>
              <a:t>ème</a:t>
            </a:r>
            <a:r>
              <a:rPr lang="fr-BE" sz="1400" dirty="0"/>
              <a:t> semestre</a:t>
            </a:r>
          </a:p>
          <a:p>
            <a:pPr>
              <a:buFont typeface="Wingdings" panose="05000000000000000000" pitchFamily="2" charset="2"/>
              <a:buChar char="v"/>
            </a:pPr>
            <a:endParaRPr lang="fr-BE" sz="1400" dirty="0"/>
          </a:p>
          <a:p>
            <a:endParaRPr lang="fr-BE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298780" y="160104"/>
            <a:ext cx="8629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200" dirty="0" smtClean="0"/>
              <a:t>12. </a:t>
            </a:r>
            <a:r>
              <a:rPr lang="fr-BE" sz="2200" dirty="0"/>
              <a:t>Communication/sensibilisation sur les dépôts de fumier de cheval le long des rivières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9072" y="2336684"/>
            <a:ext cx="1643033" cy="191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3074" name="Picture 2" descr="2c306d26-457f-4a77-9642-ba0eb7af6caa-589356f0-c96c-48f9-b419-09f3b993d975.jpg (720×540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036" y="3537012"/>
            <a:ext cx="403244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94f5184d-c8b0-4ead-a79e-aac4884f0eea-95aa6105-5ef2-4c24-8855-882a40c99e71.jpg (720×540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023" y="1091689"/>
            <a:ext cx="4304341" cy="322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37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546" y="476672"/>
            <a:ext cx="3924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/>
              <a:t>13. </a:t>
            </a:r>
            <a:r>
              <a:rPr lang="en-US" sz="2200" dirty="0"/>
              <a:t>Histoire(s)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Gette</a:t>
            </a:r>
            <a:endParaRPr lang="en-US" sz="2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844824"/>
            <a:ext cx="4928793" cy="413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5364088" y="1849929"/>
            <a:ext cx="32763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fr-B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Publication pour relater l’histoire de la vie commune entre l’homme et les rivières dans le bassin de la </a:t>
            </a:r>
            <a:r>
              <a:rPr lang="fr-B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Gette</a:t>
            </a:r>
            <a:r>
              <a:rPr lang="fr-B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 agricole, industrielle et ludique.</a:t>
            </a:r>
          </a:p>
          <a:p>
            <a:pPr marL="349250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fr-B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Dans la suite d’Histoire(s) en Dyle en 2005.</a:t>
            </a:r>
          </a:p>
          <a:p>
            <a:pPr marL="349250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fr-B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Collaboration avec les cercles d’histoire locaux et l’</a:t>
            </a:r>
            <a:r>
              <a:rPr lang="fr-B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Echarp</a:t>
            </a:r>
            <a:r>
              <a:rPr lang="fr-B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Personnes ressources ? (</a:t>
            </a:r>
            <a:r>
              <a:rPr lang="fr-B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Beauvechain</a:t>
            </a:r>
            <a:r>
              <a:rPr lang="fr-B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Hannut, </a:t>
            </a:r>
            <a:r>
              <a:rPr lang="fr-BE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Hélécine</a:t>
            </a:r>
            <a:r>
              <a:rPr lang="fr-B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B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Incourt</a:t>
            </a:r>
            <a:r>
              <a:rPr lang="fr-B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B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Jodoigne</a:t>
            </a:r>
            <a:r>
              <a:rPr lang="fr-B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B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Lincent</a:t>
            </a:r>
            <a:r>
              <a:rPr lang="fr-B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B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Orp</a:t>
            </a:r>
            <a:r>
              <a:rPr lang="fr-B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-Jauche, </a:t>
            </a:r>
            <a:r>
              <a:rPr lang="fr-B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Perwez</a:t>
            </a:r>
            <a:r>
              <a:rPr lang="fr-B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B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Ramillies</a:t>
            </a:r>
            <a:r>
              <a:rPr lang="fr-B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349250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" panose="05000000000000000000" pitchFamily="2" charset="2"/>
              <a:buChar char="v"/>
            </a:pPr>
            <a:r>
              <a:rPr lang="fr-B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Entame du projet 2ème semestre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23011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306562"/>
            <a:ext cx="3348372" cy="48239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ZoneTexte 6"/>
          <p:cNvSpPr txBox="1"/>
          <p:nvPr/>
        </p:nvSpPr>
        <p:spPr>
          <a:xfrm>
            <a:off x="1079612" y="440668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200" dirty="0" smtClean="0"/>
              <a:t>14. </a:t>
            </a:r>
            <a:r>
              <a:rPr lang="fr-BE" sz="2200" dirty="0"/>
              <a:t>Guide de bonnes pratiques du citoyen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815916" y="213285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3977934" y="1733366"/>
            <a:ext cx="4500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BE" sz="1400" dirty="0"/>
              <a:t>1</a:t>
            </a:r>
            <a:r>
              <a:rPr lang="fr-BE" sz="1400" baseline="30000" dirty="0"/>
              <a:t>ère</a:t>
            </a:r>
            <a:r>
              <a:rPr lang="fr-BE" sz="1400" dirty="0"/>
              <a:t> édition en 2000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BE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BE" sz="1400" dirty="0"/>
              <a:t>Focalisée sur les différents types de déchets le long des cours d’eau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BE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BE" sz="1400" dirty="0"/>
              <a:t>Nouvelle édition plus complète avec les éléments suivants (sommaire provisoire) :</a:t>
            </a:r>
          </a:p>
          <a:p>
            <a:pPr marL="742950" lvl="1" indent="-285750">
              <a:buFontTx/>
              <a:buChar char="-"/>
            </a:pPr>
            <a:r>
              <a:rPr lang="fr-BE" sz="1400" dirty="0"/>
              <a:t>Présentation des catégories de CE et des gestionnaires ;</a:t>
            </a:r>
          </a:p>
          <a:p>
            <a:pPr marL="742950" lvl="1" indent="-285750">
              <a:buFontTx/>
              <a:buChar char="-"/>
            </a:pPr>
            <a:r>
              <a:rPr lang="fr-BE" sz="1400" dirty="0"/>
              <a:t>Missions des gestionnaires ;</a:t>
            </a:r>
          </a:p>
          <a:p>
            <a:pPr marL="742950" lvl="1" indent="-285750">
              <a:buFontTx/>
              <a:buChar char="-"/>
            </a:pPr>
            <a:r>
              <a:rPr lang="fr-BE" sz="1400" dirty="0"/>
              <a:t>Rappel des différentes législations :</a:t>
            </a:r>
          </a:p>
          <a:p>
            <a:pPr marL="1200150" lvl="2" indent="-285750">
              <a:buFontTx/>
              <a:buChar char="-"/>
            </a:pPr>
            <a:r>
              <a:rPr lang="fr-BE" sz="1400" dirty="0"/>
              <a:t>Décret sur les cours d’eau non navigables ;</a:t>
            </a:r>
          </a:p>
          <a:p>
            <a:pPr marL="1200150" lvl="2" indent="-285750">
              <a:buFontTx/>
              <a:buChar char="-"/>
            </a:pPr>
            <a:r>
              <a:rPr lang="fr-BE" sz="1400" dirty="0"/>
              <a:t>Code de l’eau…etc.</a:t>
            </a:r>
          </a:p>
          <a:p>
            <a:pPr marL="742950" lvl="1" indent="-285750">
              <a:buFontTx/>
              <a:buChar char="-"/>
            </a:pPr>
            <a:r>
              <a:rPr lang="fr-BE" sz="1400" dirty="0"/>
              <a:t>Présentation des différentes atteintes et leurs conséquences.</a:t>
            </a:r>
          </a:p>
          <a:p>
            <a:pPr marL="742950" lvl="1" indent="-285750">
              <a:buFontTx/>
              <a:buChar char="-"/>
            </a:pPr>
            <a:endParaRPr lang="fr-BE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BE" sz="1400" dirty="0"/>
              <a:t>Entame en avril 2023</a:t>
            </a:r>
          </a:p>
        </p:txBody>
      </p:sp>
    </p:spTree>
    <p:extLst>
      <p:ext uri="{BB962C8B-B14F-4D97-AF65-F5344CB8AC3E}">
        <p14:creationId xmlns:p14="http://schemas.microsoft.com/office/powerpoint/2010/main" val="4273182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532" y="474345"/>
            <a:ext cx="849694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Rapport d’activités 2022</a:t>
            </a:r>
            <a:endParaRPr lang="fr-BE" sz="3600" dirty="0"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r>
              <a:rPr lang="fr-FR" dirty="0"/>
              <a:t> </a:t>
            </a:r>
            <a:endParaRPr lang="fr-BE" dirty="0"/>
          </a:p>
          <a:p>
            <a:r>
              <a:rPr lang="fr-FR" dirty="0"/>
              <a:t> </a:t>
            </a:r>
            <a:endParaRPr lang="fr-BE" dirty="0"/>
          </a:p>
          <a:p>
            <a:r>
              <a:rPr lang="fr-FR" dirty="0"/>
              <a:t> </a:t>
            </a:r>
            <a:endParaRPr lang="fr-BE" dirty="0"/>
          </a:p>
          <a:p>
            <a:r>
              <a:rPr lang="fr-FR" dirty="0"/>
              <a:t> 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3419872" y="2816932"/>
            <a:ext cx="2556284" cy="523220"/>
          </a:xfrm>
          <a:prstGeom prst="rect">
            <a:avLst/>
          </a:prstGeom>
          <a:noFill/>
          <a:ln w="76200" cmpd="sng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Questions ?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3419872" y="4617132"/>
            <a:ext cx="2551450" cy="523220"/>
          </a:xfrm>
          <a:prstGeom prst="rect">
            <a:avLst/>
          </a:prstGeom>
          <a:noFill/>
          <a:ln w="57150" cmpd="sng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smtClean="0"/>
              <a:t>Approbation </a:t>
            </a:r>
            <a:r>
              <a:rPr lang="fr-F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0373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656692"/>
            <a:ext cx="8013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Démissions/Nouveaux membres/Nouveaux représentants </a:t>
            </a:r>
            <a:endParaRPr lang="fr-BE" b="1" dirty="0"/>
          </a:p>
          <a:p>
            <a:r>
              <a:rPr lang="fr-FR" b="1" dirty="0"/>
              <a:t> </a:t>
            </a:r>
            <a:endParaRPr lang="fr-BE" dirty="0"/>
          </a:p>
          <a:p>
            <a:r>
              <a:rPr lang="fr-FR" b="1" dirty="0"/>
              <a:t> </a:t>
            </a:r>
            <a:endParaRPr lang="fr-BE" dirty="0"/>
          </a:p>
          <a:p>
            <a:r>
              <a:rPr lang="fr-FR" dirty="0" smtClean="0"/>
              <a:t>Centre culturel du Brabant wallon : </a:t>
            </a:r>
          </a:p>
          <a:p>
            <a:pPr lvl="1"/>
            <a:r>
              <a:rPr lang="fr-FR" dirty="0" smtClean="0"/>
              <a:t>Souhaite devenir membre adhérent</a:t>
            </a:r>
          </a:p>
          <a:p>
            <a:pPr lvl="1"/>
            <a:r>
              <a:rPr lang="fr-FR" dirty="0" smtClean="0"/>
              <a:t>Bénédicte </a:t>
            </a:r>
            <a:r>
              <a:rPr lang="fr-FR" dirty="0" err="1" smtClean="0"/>
              <a:t>Dawance</a:t>
            </a:r>
            <a:r>
              <a:rPr lang="fr-FR" dirty="0" smtClean="0"/>
              <a:t> remplace Karima </a:t>
            </a:r>
            <a:r>
              <a:rPr lang="fr-FR" dirty="0" err="1" smtClean="0"/>
              <a:t>Haoudy</a:t>
            </a:r>
            <a:endParaRPr lang="fr-FR" dirty="0" smtClean="0"/>
          </a:p>
          <a:p>
            <a:r>
              <a:rPr lang="fr-FR" dirty="0" smtClean="0"/>
              <a:t>Commune </a:t>
            </a:r>
            <a:r>
              <a:rPr lang="fr-FR" dirty="0"/>
              <a:t>de </a:t>
            </a:r>
            <a:r>
              <a:rPr lang="nl-BE" dirty="0" smtClean="0"/>
              <a:t>La Hulpe : Stephanie Delcroix remplace Isabelle Philippot</a:t>
            </a:r>
          </a:p>
          <a:p>
            <a:r>
              <a:rPr lang="nl-BE" dirty="0" smtClean="0"/>
              <a:t>Commune de Lincent : Delphine Dubreucq remplace Yves Kinnard</a:t>
            </a:r>
          </a:p>
          <a:p>
            <a:r>
              <a:rPr lang="nl-BE" dirty="0" smtClean="0"/>
              <a:t>Commune de Waterloo : Raphaël Szuma remplace Alain Schlosser</a:t>
            </a:r>
          </a:p>
          <a:p>
            <a:r>
              <a:rPr lang="nl-BE" dirty="0" smtClean="0"/>
              <a:t>SPW-DCENN : Philippe-François Descamps remplace Jean-Luc Biermez</a:t>
            </a:r>
            <a:endParaRPr lang="fr-BE" dirty="0"/>
          </a:p>
          <a:p>
            <a:endParaRPr lang="fr-FR" dirty="0" smtClean="0"/>
          </a:p>
          <a:p>
            <a:r>
              <a:rPr lang="fr-FR" dirty="0"/>
              <a:t>Organe d’administration : </a:t>
            </a:r>
            <a:r>
              <a:rPr lang="fr-FR" dirty="0" smtClean="0"/>
              <a:t>remplacement </a:t>
            </a:r>
            <a:endParaRPr lang="fr-FR" dirty="0"/>
          </a:p>
          <a:p>
            <a:r>
              <a:rPr lang="nl-BE" dirty="0"/>
              <a:t>SPW-DCENN : Philippe-François Descamps remplace Jean-Luc Biermez</a:t>
            </a:r>
            <a:endParaRPr lang="fr-BE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54812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532" y="474345"/>
            <a:ext cx="849694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Programme 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d’activités </a:t>
            </a:r>
            <a:r>
              <a:rPr lang="fr-FR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2023</a:t>
            </a:r>
            <a:endParaRPr lang="fr-BE" sz="3600" dirty="0"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r>
              <a:rPr lang="fr-FR" dirty="0"/>
              <a:t> </a:t>
            </a:r>
            <a:endParaRPr lang="fr-BE" dirty="0"/>
          </a:p>
          <a:p>
            <a:r>
              <a:rPr lang="fr-FR" dirty="0"/>
              <a:t> </a:t>
            </a:r>
            <a:endParaRPr lang="fr-BE" dirty="0"/>
          </a:p>
          <a:p>
            <a:r>
              <a:rPr lang="fr-FR" dirty="0"/>
              <a:t> </a:t>
            </a:r>
            <a:endParaRPr lang="fr-BE" dirty="0"/>
          </a:p>
          <a:p>
            <a:r>
              <a:rPr lang="fr-FR" dirty="0"/>
              <a:t> 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3419872" y="2816932"/>
            <a:ext cx="2556284" cy="523220"/>
          </a:xfrm>
          <a:prstGeom prst="rect">
            <a:avLst/>
          </a:prstGeom>
          <a:noFill/>
          <a:ln w="76200" cmpd="sng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Questions ?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3419872" y="4617132"/>
            <a:ext cx="2551450" cy="523220"/>
          </a:xfrm>
          <a:prstGeom prst="rect">
            <a:avLst/>
          </a:prstGeom>
          <a:noFill/>
          <a:ln w="57150" cmpd="sng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smtClean="0"/>
              <a:t>Approbation </a:t>
            </a:r>
            <a:r>
              <a:rPr lang="fr-F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6780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532" y="474345"/>
            <a:ext cx="849694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Comptes de résultats 2022</a:t>
            </a:r>
            <a:endParaRPr lang="fr-BE" sz="3600" dirty="0"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r>
              <a:rPr lang="fr-FR" dirty="0"/>
              <a:t> </a:t>
            </a:r>
            <a:endParaRPr lang="fr-BE" dirty="0"/>
          </a:p>
          <a:p>
            <a:r>
              <a:rPr lang="fr-FR" dirty="0"/>
              <a:t> </a:t>
            </a:r>
            <a:endParaRPr lang="fr-BE" dirty="0"/>
          </a:p>
          <a:p>
            <a:r>
              <a:rPr lang="fr-FR" dirty="0"/>
              <a:t> </a:t>
            </a:r>
            <a:endParaRPr lang="fr-BE" dirty="0"/>
          </a:p>
          <a:p>
            <a:r>
              <a:rPr lang="fr-FR" dirty="0"/>
              <a:t> 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3419872" y="2816932"/>
            <a:ext cx="2556284" cy="523220"/>
          </a:xfrm>
          <a:prstGeom prst="rect">
            <a:avLst/>
          </a:prstGeom>
          <a:noFill/>
          <a:ln w="76200" cmpd="sng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Questions ?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3419872" y="4617132"/>
            <a:ext cx="2551450" cy="523220"/>
          </a:xfrm>
          <a:prstGeom prst="rect">
            <a:avLst/>
          </a:prstGeom>
          <a:noFill/>
          <a:ln w="57150" cmpd="sng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smtClean="0"/>
              <a:t>Approbation </a:t>
            </a:r>
            <a:r>
              <a:rPr lang="fr-F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5438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532" y="474345"/>
            <a:ext cx="849694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Budget 2023</a:t>
            </a:r>
            <a:endParaRPr lang="fr-BE" sz="3600" dirty="0"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r>
              <a:rPr lang="fr-FR" dirty="0"/>
              <a:t> </a:t>
            </a:r>
            <a:endParaRPr lang="fr-BE" dirty="0"/>
          </a:p>
          <a:p>
            <a:r>
              <a:rPr lang="fr-FR" dirty="0"/>
              <a:t> </a:t>
            </a:r>
            <a:endParaRPr lang="fr-BE" dirty="0"/>
          </a:p>
          <a:p>
            <a:r>
              <a:rPr lang="fr-FR" dirty="0"/>
              <a:t> </a:t>
            </a:r>
            <a:endParaRPr lang="fr-BE" dirty="0"/>
          </a:p>
          <a:p>
            <a:r>
              <a:rPr lang="fr-FR" dirty="0"/>
              <a:t> 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3419872" y="2816932"/>
            <a:ext cx="2556284" cy="523220"/>
          </a:xfrm>
          <a:prstGeom prst="rect">
            <a:avLst/>
          </a:prstGeom>
          <a:noFill/>
          <a:ln w="76200" cmpd="sng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Questions ?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3419872" y="4617132"/>
            <a:ext cx="2551450" cy="523220"/>
          </a:xfrm>
          <a:prstGeom prst="rect">
            <a:avLst/>
          </a:prstGeom>
          <a:noFill/>
          <a:ln w="57150" cmpd="sng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smtClean="0"/>
              <a:t>Approbation </a:t>
            </a:r>
            <a:r>
              <a:rPr lang="fr-F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8676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803145" cy="65712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16732"/>
            <a:ext cx="8330508" cy="5553672"/>
          </a:xfrm>
        </p:spPr>
      </p:pic>
    </p:spTree>
    <p:extLst>
      <p:ext uri="{BB962C8B-B14F-4D97-AF65-F5344CB8AC3E}">
        <p14:creationId xmlns:p14="http://schemas.microsoft.com/office/powerpoint/2010/main" val="273342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859" y="55221"/>
            <a:ext cx="8042276" cy="655477"/>
          </a:xfrm>
        </p:spPr>
        <p:txBody>
          <a:bodyPr/>
          <a:lstStyle/>
          <a:p>
            <a:r>
              <a:rPr lang="fr-BE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Rapport d'activités 2022 et PA 2023 :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694" y="1052736"/>
            <a:ext cx="8976306" cy="52565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36812"/>
            <a:ext cx="3204356" cy="48965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38433" y="767945"/>
            <a:ext cx="743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1 Journées wallonnes de l’Eau </a:t>
            </a:r>
            <a:r>
              <a:rPr lang="fr-BE" sz="2400" dirty="0" smtClean="0"/>
              <a:t>2023</a:t>
            </a:r>
            <a:endParaRPr lang="fr-BE" sz="24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934124"/>
              </p:ext>
            </p:extLst>
          </p:nvPr>
        </p:nvGraphicFramePr>
        <p:xfrm>
          <a:off x="107505" y="1664802"/>
          <a:ext cx="4428492" cy="5040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0090">
                  <a:extLst>
                    <a:ext uri="{9D8B030D-6E8A-4147-A177-3AD203B41FA5}">
                      <a16:colId xmlns="" xmlns:a16="http://schemas.microsoft.com/office/drawing/2014/main" val="277047795"/>
                    </a:ext>
                  </a:extLst>
                </a:gridCol>
                <a:gridCol w="635061">
                  <a:extLst>
                    <a:ext uri="{9D8B030D-6E8A-4147-A177-3AD203B41FA5}">
                      <a16:colId xmlns="" xmlns:a16="http://schemas.microsoft.com/office/drawing/2014/main" val="2491360190"/>
                    </a:ext>
                  </a:extLst>
                </a:gridCol>
                <a:gridCol w="1473341">
                  <a:extLst>
                    <a:ext uri="{9D8B030D-6E8A-4147-A177-3AD203B41FA5}">
                      <a16:colId xmlns="" xmlns:a16="http://schemas.microsoft.com/office/drawing/2014/main" val="2516746220"/>
                    </a:ext>
                  </a:extLst>
                </a:gridCol>
              </a:tblGrid>
              <a:tr h="100300">
                <a:tc>
                  <a:txBody>
                    <a:bodyPr/>
                    <a:lstStyle/>
                    <a:p>
                      <a:pPr algn="ctr" fontAlgn="b"/>
                      <a:r>
                        <a:rPr lang="fr-BE" sz="500" u="none" strike="noStrike">
                          <a:effectLst/>
                        </a:rPr>
                        <a:t>Date : samedi 18 mars au dimanche 2 avril 2023</a:t>
                      </a:r>
                      <a:endParaRPr lang="fr-B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500" u="none" strike="noStrike">
                          <a:effectLst/>
                        </a:rPr>
                        <a:t>Lieu</a:t>
                      </a:r>
                      <a:endParaRPr lang="fr-B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500" u="none" strike="noStrike">
                          <a:effectLst/>
                        </a:rPr>
                        <a:t>Organisateur</a:t>
                      </a:r>
                      <a:endParaRPr lang="fr-B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4106122295"/>
                  </a:ext>
                </a:extLst>
              </a:tr>
              <a:tr h="100300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Chantier de nettoyage de la Dyle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Wavre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Aer Aqua Terra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930719748"/>
                  </a:ext>
                </a:extLst>
              </a:tr>
              <a:tr h="100300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Visite de la réserve naturelle de l'ancienne sucrerie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Genappe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Environnement Dyle 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2380923954"/>
                  </a:ext>
                </a:extLst>
              </a:tr>
              <a:tr h="200603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Opération de sauvetage "batraciens sur les routes" à Villers-la-Ville/Chastre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VLV-CSE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Natagora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1510717260"/>
                  </a:ext>
                </a:extLst>
              </a:tr>
              <a:tr h="100300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Visite de la réserve du Ru Milhoux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Lasne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Lasne Nature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1153480523"/>
                  </a:ext>
                </a:extLst>
              </a:tr>
              <a:tr h="100300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Atelier Street Art "Ici commence la mer !"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Jodoigne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Centre culturel de Jodoigne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1736082472"/>
                  </a:ext>
                </a:extLst>
              </a:tr>
              <a:tr h="100300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Conférence sur le castor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Grez-Doiceau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 dirty="0" smtClean="0">
                          <a:effectLst/>
                        </a:rPr>
                        <a:t>Commune/Amis </a:t>
                      </a:r>
                      <a:r>
                        <a:rPr lang="fr-BE" sz="500" u="none" strike="noStrike" dirty="0">
                          <a:effectLst/>
                        </a:rPr>
                        <a:t>du Parc de la </a:t>
                      </a:r>
                      <a:r>
                        <a:rPr lang="fr-BE" sz="500" u="none" strike="noStrike" dirty="0" smtClean="0">
                          <a:effectLst/>
                        </a:rPr>
                        <a:t>Dyle/</a:t>
                      </a:r>
                      <a:r>
                        <a:rPr lang="fr-BE" sz="500" u="none" strike="noStrike" dirty="0" err="1" smtClean="0">
                          <a:effectLst/>
                        </a:rPr>
                        <a:t>Natagora</a:t>
                      </a:r>
                      <a:endParaRPr lang="fr-B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1179511463"/>
                  </a:ext>
                </a:extLst>
              </a:tr>
              <a:tr h="100300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Animation "Ici, commence la Mer !" - Ecole Maransart</a:t>
                      </a:r>
                      <a:endParaRPr lang="fr-BE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Lasne</a:t>
                      </a:r>
                      <a:endParaRPr lang="fr-BE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 Contrat de rivière</a:t>
                      </a:r>
                      <a:endParaRPr lang="fr-BE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1958646896"/>
                  </a:ext>
                </a:extLst>
              </a:tr>
              <a:tr h="200603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Exposition du Contrat de rivière "Nos rivières sont fragiles, protégeons-les !"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Ottignies-LLN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Maison Développement durable - Ottignies-LLN 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3558579424"/>
                  </a:ext>
                </a:extLst>
              </a:tr>
              <a:tr h="100300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Signature du programme d'actions 23-25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Mont St Guibert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Contrat de rivière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3108207786"/>
                  </a:ext>
                </a:extLst>
              </a:tr>
              <a:tr h="349953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Animations à l'école da Vinci :  visite de la station d'épuration de Perwez et de la station de captage communale  + Animation "Jeter par terre, c'est jeter en mer !" </a:t>
                      </a:r>
                      <a:endParaRPr lang="fr-BE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Perwez</a:t>
                      </a:r>
                      <a:endParaRPr lang="fr-BE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 dirty="0">
                          <a:effectLst/>
                        </a:rPr>
                        <a:t>Commune Perwez - Contrat de rivière</a:t>
                      </a:r>
                      <a:endParaRPr lang="fr-BE" sz="5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2589763544"/>
                  </a:ext>
                </a:extLst>
              </a:tr>
              <a:tr h="300904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 dirty="0">
                          <a:effectLst/>
                        </a:rPr>
                        <a:t>Grand Nettoyage de Printemps – Chantier de ramassage de déchets le long des voiries, sentiers, parcs, berges de cours d’eau à l’initiative du citoyen !</a:t>
                      </a:r>
                      <a:endParaRPr lang="fr-B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Rixensart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Commune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3813593470"/>
                  </a:ext>
                </a:extLst>
              </a:tr>
              <a:tr h="200603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Animation scolaire "Ici, commence la Mer !" </a:t>
                      </a:r>
                      <a:endParaRPr lang="fr-BE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Ottignies-LLN</a:t>
                      </a:r>
                      <a:endParaRPr lang="fr-BE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Maison Développement durable - Ottignies-LLN - Contrat de rivière</a:t>
                      </a:r>
                      <a:endParaRPr lang="fr-BE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1315239987"/>
                  </a:ext>
                </a:extLst>
              </a:tr>
              <a:tr h="100300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Visite de la Station d'épuration de Waterloo - Ecole</a:t>
                      </a:r>
                      <a:endParaRPr lang="fr-BE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Waterloo</a:t>
                      </a:r>
                      <a:endParaRPr lang="fr-BE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Commune</a:t>
                      </a:r>
                      <a:endParaRPr lang="fr-BE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284953154"/>
                  </a:ext>
                </a:extLst>
              </a:tr>
              <a:tr h="100300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Deux animations "Ici, commence la Mer !" - Ecole Cortil</a:t>
                      </a:r>
                      <a:endParaRPr lang="fr-BE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Chastre</a:t>
                      </a:r>
                      <a:endParaRPr lang="fr-BE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 Contrat de rivière</a:t>
                      </a:r>
                      <a:endParaRPr lang="fr-BE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1693603608"/>
                  </a:ext>
                </a:extLst>
              </a:tr>
              <a:tr h="100300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Visite de la réserve naturelle de l'ancienne sucrerie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Genappe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Environnement Dyle 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3865157795"/>
                  </a:ext>
                </a:extLst>
              </a:tr>
              <a:tr h="200603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Chantier de nettoyage de la Malaise à Louvain-La-Neuve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Ottignies-LLN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Maison Développement durable - Ottignies-LLN - Contrat de rivière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926551436"/>
                  </a:ext>
                </a:extLst>
              </a:tr>
              <a:tr h="200603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Conférence sur l'Environnement avec présentation des actions d'Aer Aqua Terra pour les Rotary Club BW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Nivelles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Contrat de rivière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948297131"/>
                  </a:ext>
                </a:extLst>
              </a:tr>
              <a:tr h="200603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Visite d'un aménagement hydraulique sur la Lasne à la rue du Moulin à Genval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Rixensart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Commune - Province Brabant wallon 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1211801489"/>
                  </a:ext>
                </a:extLst>
              </a:tr>
              <a:tr h="177066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Présentation de systèmes anti-inondation - Quai aux Huitres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Wavre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Commune -  Contrat de rivière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2690908161"/>
                  </a:ext>
                </a:extLst>
              </a:tr>
              <a:tr h="200603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Chantier de nettoyage de la réserve des trois Fontaines de Grand Hallet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Hannut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Commune et Natagora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2679370452"/>
                  </a:ext>
                </a:extLst>
              </a:tr>
              <a:tr h="100300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Visite de la Station d'épuration de Waterloo - Grand public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Waterloo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Commune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757526473"/>
                  </a:ext>
                </a:extLst>
              </a:tr>
              <a:tr h="200603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D'encre et d'eau - Balade douce et immersive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Villers la Ville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Bibliothéque Nivelles - Place aux livres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164931363"/>
                  </a:ext>
                </a:extLst>
              </a:tr>
              <a:tr h="200603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Visite station épuration d'Orp-le-Grand couplée avec un nettoyage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Orp-Jauche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Commune - in BW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1255502694"/>
                  </a:ext>
                </a:extLst>
              </a:tr>
              <a:tr h="200603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Journée de gestion dans la réserve naturelle de la Prairie du Carpu à Rixensart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Rixensart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Natagora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1493226625"/>
                  </a:ext>
                </a:extLst>
              </a:tr>
              <a:tr h="100300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Visite du réservoir d'eau potable du "Callois" 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Lasne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Commune et Vivaqua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3366810664"/>
                  </a:ext>
                </a:extLst>
              </a:tr>
              <a:tr h="100300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Visite guidée réserve d'eau potable in BW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Lasne (Ohain)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in Bw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2926086828"/>
                  </a:ext>
                </a:extLst>
              </a:tr>
              <a:tr h="200603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Balade le long de la Grande Gette avec les classes  6ème primaire de l'école de l'Ardoisière </a:t>
                      </a:r>
                      <a:endParaRPr lang="fr-BE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Jodoigne</a:t>
                      </a:r>
                      <a:endParaRPr lang="fr-BE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Commune - Contrat de rivière</a:t>
                      </a:r>
                      <a:endParaRPr lang="fr-BE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2574638071"/>
                  </a:ext>
                </a:extLst>
              </a:tr>
              <a:tr h="200603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Balade guidée à la découverte de la réserve naturelle de Nysdam en bord de l'Argentine à La Hulpe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La Hulpe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Natagora</a:t>
                      </a:r>
                      <a:endParaRPr lang="fr-B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2557349749"/>
                  </a:ext>
                </a:extLst>
              </a:tr>
              <a:tr h="200603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Ecole - Spectacle sur le thème de l'eau "Pompes et Robinets"</a:t>
                      </a:r>
                      <a:endParaRPr lang="fr-BE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Villers la Ville</a:t>
                      </a:r>
                      <a:endParaRPr lang="fr-BE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Commune</a:t>
                      </a:r>
                      <a:endParaRPr lang="fr-BE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1582617141"/>
                  </a:ext>
                </a:extLst>
              </a:tr>
              <a:tr h="200603"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 dirty="0">
                          <a:effectLst/>
                        </a:rPr>
                        <a:t>8 animations scolaires : présentation CR et balade le long de la rivière -8 écoles communales</a:t>
                      </a:r>
                      <a:endParaRPr lang="fr-BE" sz="5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>
                          <a:effectLst/>
                        </a:rPr>
                        <a:t>Orp-Jauche</a:t>
                      </a:r>
                      <a:endParaRPr lang="fr-BE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500" u="none" strike="noStrike" dirty="0">
                          <a:effectLst/>
                        </a:rPr>
                        <a:t>Commune  - Contrat de rivière</a:t>
                      </a:r>
                      <a:endParaRPr lang="fr-BE" sz="5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4" marR="3684" marT="3684" marB="0" anchor="b"/>
                </a:tc>
                <a:extLst>
                  <a:ext uri="{0D108BD9-81ED-4DB2-BD59-A6C34878D82A}">
                    <a16:rowId xmlns="" xmlns:a16="http://schemas.microsoft.com/office/drawing/2014/main" val="2524072458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286857"/>
            <a:ext cx="4175512" cy="102885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341772" y="2277447"/>
            <a:ext cx="28895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BE" sz="1600" dirty="0"/>
              <a:t>Evènement de sensibilisation sur le thème de l’eau à l’échelle de la Wallonie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BE" sz="1600" dirty="0"/>
              <a:t>Subsidié et soutenu par le SPW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BE" sz="1600" dirty="0"/>
              <a:t>1</a:t>
            </a:r>
            <a:r>
              <a:rPr lang="fr-BE" sz="1600" baseline="30000" dirty="0"/>
              <a:t>er</a:t>
            </a:r>
            <a:r>
              <a:rPr lang="fr-BE" sz="1600" dirty="0"/>
              <a:t> </a:t>
            </a:r>
            <a:r>
              <a:rPr lang="fr-BE" sz="1600" dirty="0" smtClean="0"/>
              <a:t>programme </a:t>
            </a:r>
            <a:r>
              <a:rPr lang="fr-BE" sz="1600" dirty="0"/>
              <a:t>grand public depuis 2016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BE" sz="1600" dirty="0"/>
              <a:t>22 activités grand public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BE" sz="1600" dirty="0"/>
              <a:t>8 activités scolaires/jeune public pour 18 classes min.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BE" sz="1600" dirty="0"/>
              <a:t>20 partenaires organisateurs</a:t>
            </a:r>
          </a:p>
          <a:p>
            <a:endParaRPr lang="fr-BE" sz="1600" dirty="0"/>
          </a:p>
          <a:p>
            <a:endParaRPr lang="fr-BE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596186" y="5809762"/>
            <a:ext cx="4194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hlinkClick r:id="rId4"/>
              </a:rPr>
              <a:t>Les Journées wallonnes de l'Eau (wallonie.be)</a:t>
            </a:r>
            <a:endParaRPr lang="fr-BE" dirty="0"/>
          </a:p>
          <a:p>
            <a:r>
              <a:rPr lang="fr-BE" dirty="0">
                <a:hlinkClick r:id="rId5"/>
              </a:rPr>
              <a:t>JWE 2023 (</a:t>
            </a:r>
            <a:r>
              <a:rPr lang="fr-BE" dirty="0" smtClean="0">
                <a:hlinkClick r:id="rId5"/>
              </a:rPr>
              <a:t>crdg.be)</a:t>
            </a: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949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548" y="296652"/>
            <a:ext cx="8042276" cy="655477"/>
          </a:xfrm>
        </p:spPr>
        <p:txBody>
          <a:bodyPr/>
          <a:lstStyle/>
          <a:p>
            <a:r>
              <a:rPr lang="fr-BE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Signalétique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694" y="1052736"/>
            <a:ext cx="8976306" cy="52565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2200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908" y="1145439"/>
            <a:ext cx="5171711" cy="90661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876887" y="2349933"/>
            <a:ext cx="43683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Wingdings" panose="05000000000000000000" pitchFamily="2" charset="2"/>
              <a:buChar char="v"/>
            </a:pPr>
            <a:r>
              <a:rPr lang="fr-BE" dirty="0"/>
              <a:t>Signalétique CR Dyle - 2005 </a:t>
            </a:r>
          </a:p>
          <a:p>
            <a:pPr marL="285750" indent="-285750" fontAlgn="b">
              <a:buFont typeface="Wingdings" panose="05000000000000000000" pitchFamily="2" charset="2"/>
              <a:buChar char="v"/>
            </a:pPr>
            <a:r>
              <a:rPr lang="fr-BE" dirty="0"/>
              <a:t>Signalétique CR </a:t>
            </a:r>
            <a:r>
              <a:rPr lang="fr-BE" dirty="0" err="1"/>
              <a:t>Gette</a:t>
            </a:r>
            <a:r>
              <a:rPr lang="fr-BE" dirty="0"/>
              <a:t> - 2010 </a:t>
            </a:r>
          </a:p>
          <a:p>
            <a:pPr marL="285750" indent="-285750" fontAlgn="b">
              <a:buFont typeface="Wingdings" panose="05000000000000000000" pitchFamily="2" charset="2"/>
              <a:buChar char="v"/>
            </a:pPr>
            <a:r>
              <a:rPr lang="fr-BE" dirty="0"/>
              <a:t>Signalétique CR Dyle-</a:t>
            </a:r>
            <a:r>
              <a:rPr lang="fr-BE" dirty="0" err="1"/>
              <a:t>Gette</a:t>
            </a:r>
            <a:r>
              <a:rPr lang="fr-BE" dirty="0"/>
              <a:t> Sentier - 2015</a:t>
            </a:r>
          </a:p>
          <a:p>
            <a:pPr marL="285750" indent="-285750" fontAlgn="b">
              <a:buFont typeface="Wingdings" panose="05000000000000000000" pitchFamily="2" charset="2"/>
              <a:buChar char="v"/>
            </a:pPr>
            <a:r>
              <a:rPr lang="fr-BE" dirty="0"/>
              <a:t>Complétion du réseau - 2022 (63 panneaux - </a:t>
            </a:r>
            <a:r>
              <a:rPr lang="fr-BE" dirty="0" err="1"/>
              <a:t>Walhain</a:t>
            </a:r>
            <a:r>
              <a:rPr lang="fr-BE" dirty="0"/>
              <a:t>-Perwez-</a:t>
            </a:r>
            <a:r>
              <a:rPr lang="fr-BE" dirty="0" err="1"/>
              <a:t>Orp</a:t>
            </a:r>
            <a:r>
              <a:rPr lang="fr-BE" dirty="0"/>
              <a:t>-Jauche-Wavre</a:t>
            </a:r>
          </a:p>
          <a:p>
            <a:pPr algn="ctr" fontAlgn="b"/>
            <a:r>
              <a:rPr lang="fr-BE" b="1" u="sng" dirty="0"/>
              <a:t>Les chiffres</a:t>
            </a:r>
          </a:p>
          <a:p>
            <a:pPr lvl="1" algn="ctr" fontAlgn="b"/>
            <a:r>
              <a:rPr lang="fr-BE" b="1" dirty="0"/>
              <a:t>637 panneaux voiries </a:t>
            </a:r>
          </a:p>
          <a:p>
            <a:pPr lvl="1" algn="ctr" fontAlgn="b"/>
            <a:r>
              <a:rPr lang="fr-BE" b="1" dirty="0"/>
              <a:t>303 panneaux sentiers </a:t>
            </a:r>
          </a:p>
          <a:p>
            <a:pPr lvl="1" algn="ctr" fontAlgn="b"/>
            <a:r>
              <a:rPr lang="fr-BE" b="1" dirty="0"/>
              <a:t>Pour un total de 940 panneaux </a:t>
            </a:r>
          </a:p>
          <a:p>
            <a:pPr lvl="1" algn="ctr" fontAlgn="b"/>
            <a:r>
              <a:rPr lang="fr-BE" b="1" dirty="0"/>
              <a:t>+/- 160 rivières identifiées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951820" y="2312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395536" y="3356992"/>
            <a:ext cx="3744416" cy="2628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14" y="3606015"/>
            <a:ext cx="4738804" cy="266557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42" y="1007963"/>
            <a:ext cx="2943429" cy="214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01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47" y="124118"/>
            <a:ext cx="5592438" cy="2124236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en-US" dirty="0" err="1" smtClean="0">
                <a:solidFill>
                  <a:schemeClr val="tx1"/>
                </a:solidFill>
              </a:rPr>
              <a:t>Poissons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en </a:t>
            </a:r>
            <a:r>
              <a:rPr lang="en-US" dirty="0" err="1">
                <a:solidFill>
                  <a:schemeClr val="tx1"/>
                </a:solidFill>
              </a:rPr>
              <a:t>classe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 err="1" smtClean="0"/>
              <a:t>Ecole</a:t>
            </a:r>
            <a:r>
              <a:rPr lang="en-US" sz="1600" dirty="0" smtClean="0"/>
              <a:t> </a:t>
            </a:r>
            <a:r>
              <a:rPr lang="en-US" sz="1600" dirty="0" err="1" smtClean="0"/>
              <a:t>spécialisée</a:t>
            </a:r>
            <a:r>
              <a:rPr lang="en-US" sz="1600" dirty="0" smtClean="0"/>
              <a:t> Jean Bosco de </a:t>
            </a:r>
            <a:r>
              <a:rPr lang="en-US" sz="1600" dirty="0" err="1" smtClean="0"/>
              <a:t>Chastre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ym typeface="Wingdings" panose="05000000000000000000" pitchFamily="2" charset="2"/>
              </a:rPr>
              <a:t> 2/01 au 13/02</a:t>
            </a:r>
          </a:p>
          <a:p>
            <a:pPr marL="0" indent="0">
              <a:buNone/>
            </a:pPr>
            <a:r>
              <a:rPr lang="en-US" sz="1600" dirty="0" err="1" smtClean="0">
                <a:sym typeface="Wingdings" panose="05000000000000000000" pitchFamily="2" charset="2"/>
              </a:rPr>
              <a:t>Projet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tous</a:t>
            </a:r>
            <a:r>
              <a:rPr lang="en-US" sz="1600" dirty="0" smtClean="0">
                <a:sym typeface="Wingdings" panose="05000000000000000000" pitchFamily="2" charset="2"/>
              </a:rPr>
              <a:t> les </a:t>
            </a:r>
            <a:r>
              <a:rPr lang="en-US" sz="1600" dirty="0" err="1" smtClean="0">
                <a:sym typeface="Wingdings" panose="05000000000000000000" pitchFamily="2" charset="2"/>
              </a:rPr>
              <a:t>deux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ans</a:t>
            </a:r>
            <a:r>
              <a:rPr lang="en-US" sz="1600" dirty="0" smtClean="0">
                <a:sym typeface="Wingdings" panose="05000000000000000000" pitchFamily="2" charset="2"/>
              </a:rPr>
              <a:t> – </a:t>
            </a:r>
            <a:r>
              <a:rPr lang="en-US" sz="1600" dirty="0" err="1" smtClean="0">
                <a:sym typeface="Wingdings" panose="05000000000000000000" pitchFamily="2" charset="2"/>
              </a:rPr>
              <a:t>Projet</a:t>
            </a:r>
            <a:r>
              <a:rPr lang="en-US" sz="1600" dirty="0" smtClean="0">
                <a:sym typeface="Wingdings" panose="05000000000000000000" pitchFamily="2" charset="2"/>
              </a:rPr>
              <a:t> de </a:t>
            </a:r>
            <a:r>
              <a:rPr lang="en-US" sz="1600" dirty="0" err="1" smtClean="0">
                <a:sym typeface="Wingdings" panose="05000000000000000000" pitchFamily="2" charset="2"/>
              </a:rPr>
              <a:t>sensibilisation</a:t>
            </a:r>
            <a:r>
              <a:rPr lang="en-US" sz="1600" dirty="0" smtClean="0">
                <a:sym typeface="Wingdings" panose="05000000000000000000" pitchFamily="2" charset="2"/>
              </a:rPr>
              <a:t> à la </a:t>
            </a:r>
            <a:r>
              <a:rPr lang="en-US" sz="1600" dirty="0" err="1" smtClean="0">
                <a:sym typeface="Wingdings" panose="05000000000000000000" pitchFamily="2" charset="2"/>
              </a:rPr>
              <a:t>fragilité</a:t>
            </a:r>
            <a:r>
              <a:rPr lang="en-US" sz="1600" dirty="0" smtClean="0">
                <a:sym typeface="Wingdings" panose="05000000000000000000" pitchFamily="2" charset="2"/>
              </a:rPr>
              <a:t> du vivant et à la protection des </a:t>
            </a:r>
            <a:r>
              <a:rPr lang="en-US" sz="1600" dirty="0" err="1" smtClean="0">
                <a:sym typeface="Wingdings" panose="05000000000000000000" pitchFamily="2" charset="2"/>
              </a:rPr>
              <a:t>rivières</a:t>
            </a:r>
            <a:r>
              <a:rPr lang="en-US" sz="1600" dirty="0" smtClean="0">
                <a:sym typeface="Wingdings" panose="05000000000000000000" pitchFamily="2" charset="2"/>
              </a:rPr>
              <a:t>. </a:t>
            </a:r>
            <a:endParaRPr lang="en-US" sz="1600" dirty="0"/>
          </a:p>
        </p:txBody>
      </p:sp>
      <p:sp>
        <p:nvSpPr>
          <p:cNvPr id="5" name="Titre 1">
            <a:extLst>
              <a:ext uri="{FF2B5EF4-FFF2-40B4-BE49-F238E27FC236}">
                <a16:creationId xmlns="" xmlns:a16="http://schemas.microsoft.com/office/drawing/2014/main" id="{41F4F513-0622-44F3-1339-3DEDE87E915E}"/>
              </a:ext>
            </a:extLst>
          </p:cNvPr>
          <p:cNvSpPr txBox="1">
            <a:spLocks/>
          </p:cNvSpPr>
          <p:nvPr/>
        </p:nvSpPr>
        <p:spPr>
          <a:xfrm>
            <a:off x="0" y="1253773"/>
            <a:ext cx="5904656" cy="16196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367915"/>
            <a:ext cx="4188282" cy="31412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132" y="188640"/>
            <a:ext cx="3197859" cy="23983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357" y="3652167"/>
            <a:ext cx="4255226" cy="27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4340" y="332656"/>
            <a:ext cx="8976306" cy="5256584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en-US" dirty="0" err="1" smtClean="0">
                <a:solidFill>
                  <a:schemeClr val="tx1"/>
                </a:solidFill>
              </a:rPr>
              <a:t>Poissons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en </a:t>
            </a:r>
            <a:r>
              <a:rPr lang="en-US" dirty="0" err="1">
                <a:solidFill>
                  <a:schemeClr val="tx1"/>
                </a:solidFill>
              </a:rPr>
              <a:t>classe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 smtClean="0"/>
              <a:t>RTBF (Les </a:t>
            </a:r>
            <a:r>
              <a:rPr lang="en-US" sz="2200" dirty="0" err="1" smtClean="0"/>
              <a:t>ambassadeurs</a:t>
            </a:r>
            <a:r>
              <a:rPr lang="en-US" sz="2200" dirty="0" smtClean="0"/>
              <a:t>, </a:t>
            </a:r>
            <a:r>
              <a:rPr lang="en-US" sz="2200" dirty="0" err="1" smtClean="0"/>
              <a:t>Quel</a:t>
            </a:r>
            <a:r>
              <a:rPr lang="en-US" sz="2200" dirty="0" smtClean="0"/>
              <a:t> temps pour la </a:t>
            </a:r>
            <a:r>
              <a:rPr lang="en-US" sz="2200" dirty="0" err="1" smtClean="0"/>
              <a:t>Planète</a:t>
            </a:r>
            <a:r>
              <a:rPr lang="en-US" sz="2200" dirty="0" smtClean="0"/>
              <a:t>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 smtClean="0"/>
              <a:t>DH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 smtClean="0"/>
              <a:t>Canal Zoom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 err="1" smtClean="0"/>
              <a:t>Lavenir</a:t>
            </a:r>
            <a:endParaRPr lang="en-US" sz="2200" dirty="0"/>
          </a:p>
          <a:p>
            <a:pPr>
              <a:spcBef>
                <a:spcPts val="0"/>
              </a:spcBef>
            </a:pPr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4B03D0A-E1C7-199F-D17D-4B578C4E48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0105" y="1457302"/>
            <a:ext cx="4071026" cy="3007291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="" xmlns:a16="http://schemas.microsoft.com/office/drawing/2014/main" id="{41F4F513-0622-44F3-1339-3DEDE87E915E}"/>
              </a:ext>
            </a:extLst>
          </p:cNvPr>
          <p:cNvSpPr txBox="1">
            <a:spLocks/>
          </p:cNvSpPr>
          <p:nvPr/>
        </p:nvSpPr>
        <p:spPr>
          <a:xfrm>
            <a:off x="550140" y="6638247"/>
            <a:ext cx="8168520" cy="2010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8000" dirty="0" smtClean="0">
                <a:hlinkClick r:id="rId3"/>
              </a:rPr>
              <a:t>https</a:t>
            </a:r>
            <a:r>
              <a:rPr lang="fr-BE" sz="8000" dirty="0">
                <a:hlinkClick r:id="rId3"/>
              </a:rPr>
              <a:t>://www.facebook.com/canalzoomtv/videos/1969211876758012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09" y="2643403"/>
            <a:ext cx="4576193" cy="335740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4534726"/>
            <a:ext cx="4891179" cy="12748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27" y="2571553"/>
            <a:ext cx="4576193" cy="101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3548" y="-297332"/>
            <a:ext cx="4788532" cy="98352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4. </a:t>
            </a:r>
            <a:r>
              <a:rPr lang="en-US" dirty="0" smtClean="0">
                <a:solidFill>
                  <a:schemeClr val="tx1"/>
                </a:solidFill>
              </a:rPr>
              <a:t>Aide aux </a:t>
            </a:r>
            <a:r>
              <a:rPr lang="en-US" dirty="0" err="1" smtClean="0">
                <a:solidFill>
                  <a:schemeClr val="tx1"/>
                </a:solidFill>
              </a:rPr>
              <a:t>projets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locaux</a:t>
            </a:r>
            <a:endParaRPr lang="en-US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00" y="4146836"/>
            <a:ext cx="5688632" cy="2738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812" y="4146836"/>
            <a:ext cx="398064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6027" y="76994"/>
            <a:ext cx="3330203" cy="3074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lh3.googleusercontent.com/WdTPJmqt8GriH3FYRwupqP_l1jJW_gJ2UygV0roKsNlUizsGeKd270lr_i0T5wC-co6bMRgH_SA-E2MwIM9YbxzvVyIHKaDndSUTvW8ohv3ukujPYhJViQRRTHAdlcZjEN3kmc3RMi5U4eFTSg0oVzCne8P23WZXjifAuKgrEJTOD19ncpDMI5Di0WO5X2NZnalCc7sYmLltieIBz9bV8dH066VNKamYdM8NW7J3_Wd-ljDjMhHWKmO8aeKohh8ebn969LNiRNdmgoU1xGuxvBTShdrg71bWmAu3ERRl9CtAAdfqbVNturh-Q4Mi1hneCvJLTqR4fCLFFbcH27ADOjpcJS4CmeSNLmO9OrVoEPgT2GufsjMcFAiwp59B-nM6XWpMZjj72IfZ9O3kd4Vc6E38vEaPgGKdmCSrciPiHCvP63uxNYWj_m5dVa-sokJeGgbBkDRdRnRMmQUXCOZaW_qCsv2qdZzE4ogFvUpuXqkjV65CXyxsN_74fzKkKeptO80SZ7AhKUXlfbRsrHoQirpn2poJ5wvHV6LzDzVvFadPVFSUuDsCauVOVkjEkq4j2EaB8Rnzg9eSpgr-VPxRnKmMWCldtDoI39f5iUF5YrlXRQs8pES1tHyo2mapuaKHnCk71KjCUUKXiiDNelBqCIbA-gp2IHmKeXi7x01MejSB16T9LN767HE6W6YIvwV5KuHQLbM8vJHaDrYXACgt2Smbd9612lEveoNOIrXVxMhz86iKQvVI2TEMB5f1rO88nqjXX86Iq2qwrFKH6BnyGe4rJnwU_cxsYENp0ZnfhmvytzC0syTMCKLszLVwKr-eZ0gHL0EXdNsMIrCzMNAzpzRNHsLxi9YIaZe4I4_k20ZwlARMkuy2bEZOPCQ1YHOOl32UvrFNuFVCJNfTvFcLGeRm_nX7mnMGFnQ8ZukZp27AOGM2aQ=w909-h1211-no?authuser=0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691" y="607654"/>
            <a:ext cx="2361756" cy="3276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s://lh3.googleusercontent.com/PJ7ld5RO88Y7azSUjpgidyXzZrTWptV72prV2qP_OsaEVBmH6apqoRVYbxFc3f4J36fb2yfV1krETyrv2boRH-etU69_c0KGiWHh9Vm2-fet_BSUSmnJpHOH5HhoL7WL_JR1M740SQww-RAjjGrfMoYqkQBhDcVa5gnhwExzKVJdKUREK6bKH2j5FsKIt4a_1lGNgQUtROMVpDybLw9xFwJ69Ji8MPPLc26Qdsoi4u6TmYaSP2UVICmgxaA1MnP3BsC2ts_EJAxNeF6FY8Ynyy4fSMHohU4yuNOPNR-Vj12jgJIjFkff13BrFxg0VPUT_mp13jgeVFc6apXoSnau7jOMrvZO4aDUD65lKTJMK3ioegOliskph3jaHO3IOM5SJp8VIYl_3saIxV7CaArueby0grpBf_a7mbiusZOIl1l9RiVUerksu_SlL_clelX8gbDcF3plhJko3w9snU8LW3BllOAlWJv6vgcLQyEnSA-PwM6QVUkRws9xnULAIW6P9Wjy5xIy-2D6HJhiY8rYCSeWTWL4_h0l74FSTYCIYkTGqJZ9kmflFGIq7fHGZ_L0RigA9Cj2xpt0I_lOtQ_Liip6ELSYSUvzraLynlK18ydO9v0Ms-hY4rftX_RzGV_Rl2ocATlVHlm7tBE-CKu0CRhz5Eu2xPXKvzNio1pOv8k-hKv_p26WlNGD79rsT6ipfd9s9mgfB01qbVOWRJRRDvkI0qHkLr_WQ5NeA9Y5PBQ62hXJSPAWVELYIBxdoLp_gXb4cAgMJSyGGPanNalIUsfp7X3_HGprYvNDOfPOOg2_aAoZl6MO8qls5MVtmsqHaL1yb82P_KNYkZShJrnEZLADgQrUEtcdDo3NkY07WqGOosaulq46LwXgFJq-DfPNESS_x5jVvzBL0x9IYu_wdmN82UjHqOY64nELVYKrIunOAUDtiA=w909-h1211-no?authuser=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8479" y="607654"/>
            <a:ext cx="2493365" cy="3325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Aucune description de photo disponible.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877107" y="2109205"/>
            <a:ext cx="2257521" cy="2633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4643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3D9AB9C-37D4-CA47-9296-0DDDED8ADF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DF7AB2B0-30BB-017B-663D-74290D7F59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48BEC192-5AE4-313A-21B5-7C73D4796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416" y="556456"/>
            <a:ext cx="5457692" cy="4420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>
            <a:extLst>
              <a:ext uri="{FF2B5EF4-FFF2-40B4-BE49-F238E27FC236}">
                <a16:creationId xmlns="" xmlns:a16="http://schemas.microsoft.com/office/drawing/2014/main" id="{E30A5BDF-3FEC-0E0F-DA6E-9BADD5BB0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273" y="4358199"/>
            <a:ext cx="2261225" cy="2509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2" name="Picture 8">
            <a:extLst>
              <a:ext uri="{FF2B5EF4-FFF2-40B4-BE49-F238E27FC236}">
                <a16:creationId xmlns="" xmlns:a16="http://schemas.microsoft.com/office/drawing/2014/main" id="{E1CC4613-7155-A31B-597C-90DE05E1D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1952" y="4358199"/>
            <a:ext cx="2324772" cy="2483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4" name="Picture 10">
            <a:extLst>
              <a:ext uri="{FF2B5EF4-FFF2-40B4-BE49-F238E27FC236}">
                <a16:creationId xmlns="" xmlns:a16="http://schemas.microsoft.com/office/drawing/2014/main" id="{1EB55DAB-D5BB-A922-DFC1-24AD6E268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2" y="728700"/>
            <a:ext cx="2882535" cy="3485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Espace réservé du contenu 2">
            <a:extLst>
              <a:ext uri="{FF2B5EF4-FFF2-40B4-BE49-F238E27FC236}">
                <a16:creationId xmlns="" xmlns:a16="http://schemas.microsoft.com/office/drawing/2014/main" id="{4F8D88B0-2A2C-4E29-2E25-66983F4429FF}"/>
              </a:ext>
            </a:extLst>
          </p:cNvPr>
          <p:cNvSpPr txBox="1">
            <a:spLocks/>
          </p:cNvSpPr>
          <p:nvPr/>
        </p:nvSpPr>
        <p:spPr>
          <a:xfrm>
            <a:off x="539552" y="-10006"/>
            <a:ext cx="4562785" cy="477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1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5. Salon </a:t>
            </a:r>
            <a:r>
              <a:rPr lang="en-US" sz="2400" dirty="0" err="1">
                <a:solidFill>
                  <a:schemeClr val="tx1"/>
                </a:solidFill>
              </a:rPr>
              <a:t>Inondéa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3076" name="Picture 4" descr="https://lh3.googleusercontent.com/cWRAJLV1MSvGwqUVrekWwDRPFidt1yXivUNdkZmAWluJtBO2XaRoYiayy15JAei5aE-qYAfSk6_gu7EKFhEkkZB8sv72yMILmhT8Pj8PQq1k2yPKTSgyyev5b6T8-hH0Yha8_ISaj7Dj6kqQMkSErd-jpZMJp9-jPfi-s1wXLUESyRH_NOBS_7UidW97vo5eVgBYrL2gOlbXXMDnSnDbvJX5raN6G6vlacDJZCW8yVBlLOqdikOl-mNIR7ynSFHn6MURsg5PbO4YttBHhfVsvokldqsW7AEOCl-WoYO0zocUVPyTaByVgJvzBuH0eG1oXcYa_UkGsx-plX3eEk7rGpPz_IbRoi1dpbBMSrIp2KIG9bo3aQPkRSITxx0lx0pCu9Qm-eDd-nNFfK9ob_Nt3DhmIWM9YV8X8l4dBs6Tn-kmwaaYDxYna3H3sUWDGi3xkMknZJ3CtGqEUF0vGFBqno7PisNdOJYoIk4LKo_r_-SIzBLg10v7PX8gBzepnI13Q20OCbQTHhxHWEhHzJc6k4Eso-DE0_iRWwu95aNkQszEXShVniZcHG73uVX6EoGzNwthOUJ2GEV1xaZMNNmubsEZkgKuqWyD1fNfmzbLHKRCq5gWQ62TfXP5ojl0qg5g3D0rlcOK-bo8_7v_jMTE8NH-cALz3dHzxBYDVgDROnowuIi8M9zZ9r4F4a_jPYz9SH0WVgGc-tyD_A9Yn5wNb2axqluSWb_errf2hZ24NCQ_ZBQP-noaYOKeaQQEqZIiQDdPcOQal2FzuklT8x73TcSDWD1GFv_pfOT0WKH26k_XvKLTNYNJw5MRm5RdkVvxipHXKIlTVI-HFrjyDjq6u9Ky6QX_tCYHP4XtJIO-tiWlHE1bJwpfiqEGViERWqflGZTtiN4Zw0Zrhbc1nSSFcvP5AkeL96Dt-bEmf7ySGfI0O4lrOA=w1615-h1211-no?authuser=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391580"/>
            <a:ext cx="3268122" cy="2450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1861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F8D88B0-2A2C-4E29-2E25-66983F4429FF}"/>
              </a:ext>
            </a:extLst>
          </p:cNvPr>
          <p:cNvSpPr txBox="1">
            <a:spLocks/>
          </p:cNvSpPr>
          <p:nvPr/>
        </p:nvSpPr>
        <p:spPr>
          <a:xfrm>
            <a:off x="323528" y="188640"/>
            <a:ext cx="4562785" cy="477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1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6. Rencontres </a:t>
            </a:r>
            <a:r>
              <a:rPr lang="en-US" sz="2400" dirty="0" err="1">
                <a:solidFill>
                  <a:schemeClr val="tx1"/>
                </a:solidFill>
              </a:rPr>
              <a:t>diverses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073" y="4692430"/>
            <a:ext cx="2887427" cy="2165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s://lh3.googleusercontent.com/gLWhJCaw3Vbssu1vI6p1Nn_d1xPrvFIsjSS0pYkb-fMGkFdoLOs1466j40sRCBUGHh7utA4BFPHEEEsynavBXVrZ6w70UCs7jpSgrJwwvSoScHfPSUU4m8veXVzOVlrZ-UlSV-axNPP2N4TRTKrWMxoMG9GlDV7Msw29r499fVpQhW9jNB1cfUTO83IjuYBP2DqB5iEiSS4N0GpT1hSeT0WhF5SG9RZK4hghbGd-QSSOgzSzwWpXogtqPS86wk_in-nS-YmDpv-JD3IXR_ZfNswIZonfXT2zSoRebiyAzx8szyHo_9r1EFhETmZHq3908vi3eq6GSAxeaWL8BoO3t2qbWVv3gxmkM-HJixZTtHgjcqKmEmqt419XpS4L61CgqoAM6D5ZEPyPAjJhKO4Jmu7YzOk_2q_mL_wuLQXCmDeto5bzlYtM9D8RVPZqd9u0yj6LW8A9ACQrLF_AjZyQMVoTWlL4M4PCqrn7qmqEjReeik30AVn-2istklqOv0LdQSYh5NjkjWvk_kLxCHYcSvyVNDTARt6WzRXnqSFhm0UIF4SQCsbwSR7kpkNzuLIzMQPlzy2NEBx6XhloaZh4E9Ci_UNxrQu5lHG1gMVXU7wmUmvkuqayJRq13IuAdDHSXc-wRoDWy09qmbQbQt1BI3YHxSm4V5HNKf2mBN4s6-XWZzkdWeZzIzRdRMI9iU5BPxPTVLyQENxp7srrdyvOPnyCzazyNWrsjHv116p9RXO1_tXB8lNui8KRyn0Qnv3n7rgvkVH4yJ5uJu7XyFw2e5EWpyjSP35VxXMUBcM_FXWe719cMDRD459plcdZcWbLIBgIuXtfouS6wZplmOQH_uy1aqTQ0MkeMl22ieb6E5XdvBq1xOpXi_o0Z7aywKdQMsdvcjmliGbHssmiLJHksi-N1jyvbl_UDSQ3OSfJCzSzaIOq9w=w909-h1211-no?authuser=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7486" y="2553306"/>
            <a:ext cx="3596514" cy="4278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923" y="801165"/>
            <a:ext cx="4455886" cy="2978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985" y="2461371"/>
            <a:ext cx="3717802" cy="2316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1297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ris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2.xml><?xml version="1.0" encoding="utf-8"?>
<a:themeOverride xmlns:a="http://schemas.openxmlformats.org/drawingml/2006/main">
  <a:clrScheme name="Bris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3.xml><?xml version="1.0" encoding="utf-8"?>
<a:themeOverride xmlns:a="http://schemas.openxmlformats.org/drawingml/2006/main">
  <a:clrScheme name="Bris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4.xml><?xml version="1.0" encoding="utf-8"?>
<a:themeOverride xmlns:a="http://schemas.openxmlformats.org/drawingml/2006/main">
  <a:clrScheme name="Bris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2317</TotalTime>
  <Words>1035</Words>
  <Application>Microsoft Macintosh PowerPoint</Application>
  <PresentationFormat>Présentation à l'écran (4:3)</PresentationFormat>
  <Paragraphs>205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Brise</vt:lpstr>
      <vt:lpstr>Assemblée Générale 21 mars 2023, Mont-St-Guibert</vt:lpstr>
      <vt:lpstr>Présentation PowerPoint</vt:lpstr>
      <vt:lpstr>Rapport d'activités 2022 et PA 2023 :</vt:lpstr>
      <vt:lpstr>2. Signalétique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Contrat de rivière  DYLE-GETTE ET AFFLUENTS</dc:title>
  <dc:creator>jguyon</dc:creator>
  <cp:lastModifiedBy>Geneviève Hendrix</cp:lastModifiedBy>
  <cp:revision>210</cp:revision>
  <cp:lastPrinted>2023-03-20T09:48:28Z</cp:lastPrinted>
  <dcterms:created xsi:type="dcterms:W3CDTF">2012-10-05T08:32:35Z</dcterms:created>
  <dcterms:modified xsi:type="dcterms:W3CDTF">2023-04-12T08:49:12Z</dcterms:modified>
</cp:coreProperties>
</file>