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1" r:id="rId5"/>
    <p:sldId id="260" r:id="rId6"/>
    <p:sldId id="262" r:id="rId7"/>
    <p:sldId id="26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33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44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Data\CR%20Dyle\Autres\Inventaires\2021-2022\Datasource\PNcrdg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Data\CR%20Dyle\Autres\Inventaires\2021-2022\Datasource\PNcrdg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Data\CR%20Dyle\Autres\Inventaires\2021-2022\Datasource\PNcrdg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Data\CR%20Dyle\Autres\Inventaires\2021-2022\Datasource\PNcrdg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explosion val="7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AD0-42D5-963D-F0B8930684C8}"/>
              </c:ext>
            </c:extLst>
          </c:dPt>
          <c:dPt>
            <c:idx val="1"/>
            <c:bubble3D val="0"/>
            <c:explosion val="7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AD0-42D5-963D-F0B8930684C8}"/>
              </c:ext>
            </c:extLst>
          </c:dPt>
          <c:dPt>
            <c:idx val="2"/>
            <c:bubble3D val="0"/>
            <c:explosion val="14"/>
            <c:spPr>
              <a:solidFill>
                <a:schemeClr val="accent4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AD0-42D5-963D-F0B8930684C8}"/>
              </c:ext>
            </c:extLst>
          </c:dPt>
          <c:dPt>
            <c:idx val="3"/>
            <c:bubble3D val="0"/>
            <c:explosion val="23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AD0-42D5-963D-F0B8930684C8}"/>
              </c:ext>
            </c:extLst>
          </c:dPt>
          <c:dPt>
            <c:idx val="4"/>
            <c:bubble3D val="0"/>
            <c:explosion val="15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AD0-42D5-963D-F0B8930684C8}"/>
              </c:ext>
            </c:extLst>
          </c:dPt>
          <c:dPt>
            <c:idx val="5"/>
            <c:bubble3D val="0"/>
            <c:spPr>
              <a:solidFill>
                <a:schemeClr val="tx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6AD0-42D5-963D-F0B8930684C8}"/>
              </c:ext>
            </c:extLst>
          </c:dPt>
          <c:dPt>
            <c:idx val="6"/>
            <c:bubble3D val="0"/>
            <c:explosion val="16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6AD0-42D5-963D-F0B8930684C8}"/>
              </c:ext>
            </c:extLst>
          </c:dPt>
          <c:val>
            <c:numRef>
              <c:f>Bilan!$I$2:$I$8</c:f>
              <c:numCache>
                <c:formatCode>General</c:formatCode>
                <c:ptCount val="7"/>
                <c:pt idx="0">
                  <c:v>144</c:v>
                </c:pt>
                <c:pt idx="1">
                  <c:v>969</c:v>
                </c:pt>
                <c:pt idx="2">
                  <c:v>148</c:v>
                </c:pt>
                <c:pt idx="3">
                  <c:v>296</c:v>
                </c:pt>
                <c:pt idx="4">
                  <c:v>163</c:v>
                </c:pt>
                <c:pt idx="5">
                  <c:v>73</c:v>
                </c:pt>
                <c:pt idx="6">
                  <c:v>2404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6AD0-42D5-963D-F0B8930684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doughnut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1-6F1F-4D6C-B05F-BFC23E658B7A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3-6F1F-4D6C-B05F-BFC23E658B7A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5-6F1F-4D6C-B05F-BFC23E658B7A}"/>
              </c:ext>
            </c:extLst>
          </c:dPt>
          <c:dPt>
            <c:idx val="3"/>
            <c:bubble3D val="0"/>
            <c:spPr>
              <a:solidFill>
                <a:schemeClr val="bg1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7-6F1F-4D6C-B05F-BFC23E658B7A}"/>
              </c:ext>
            </c:extLst>
          </c:dPt>
          <c:dPt>
            <c:idx val="4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9-6F1F-4D6C-B05F-BFC23E658B7A}"/>
              </c:ext>
            </c:extLst>
          </c:dPt>
          <c:dPt>
            <c:idx val="5"/>
            <c:bubble3D val="0"/>
            <c:spPr>
              <a:solidFill>
                <a:schemeClr val="accent6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B-6F1F-4D6C-B05F-BFC23E658B7A}"/>
              </c:ext>
            </c:extLst>
          </c:dPt>
          <c:dPt>
            <c:idx val="6"/>
            <c:bubble3D val="0"/>
            <c:spPr>
              <a:solidFill>
                <a:schemeClr val="tx1"/>
              </a:solidFill>
            </c:spPr>
            <c:extLst>
              <c:ext xmlns:c16="http://schemas.microsoft.com/office/drawing/2014/chart" uri="{C3380CC4-5D6E-409C-BE32-E72D297353CC}">
                <c16:uniqueId val="{0000000D-6F1F-4D6C-B05F-BFC23E658B7A}"/>
              </c:ext>
            </c:extLst>
          </c:dPt>
          <c:cat>
            <c:strRef>
              <c:f>Cumulés!$E$3:$E$9</c:f>
              <c:strCache>
                <c:ptCount val="7"/>
                <c:pt idx="0">
                  <c:v>Rejets</c:v>
                </c:pt>
                <c:pt idx="1">
                  <c:v>Déchets</c:v>
                </c:pt>
                <c:pt idx="2">
                  <c:v>Erosions</c:v>
                </c:pt>
                <c:pt idx="3">
                  <c:v>OAD</c:v>
                </c:pt>
                <c:pt idx="4">
                  <c:v>Autres</c:v>
                </c:pt>
                <c:pt idx="5">
                  <c:v>Entraves</c:v>
                </c:pt>
                <c:pt idx="6">
                  <c:v>Pdb</c:v>
                </c:pt>
              </c:strCache>
            </c:strRef>
          </c:cat>
          <c:val>
            <c:numRef>
              <c:f>Cumulés!$F$3:$F$9</c:f>
              <c:numCache>
                <c:formatCode>General</c:formatCode>
                <c:ptCount val="7"/>
                <c:pt idx="0">
                  <c:v>2370</c:v>
                </c:pt>
                <c:pt idx="1">
                  <c:v>1112</c:v>
                </c:pt>
                <c:pt idx="2">
                  <c:v>318</c:v>
                </c:pt>
                <c:pt idx="3">
                  <c:v>113</c:v>
                </c:pt>
                <c:pt idx="4">
                  <c:v>122</c:v>
                </c:pt>
                <c:pt idx="5">
                  <c:v>72</c:v>
                </c:pt>
                <c:pt idx="6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6F1F-4D6C-B05F-BFC23E658B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/>
      <c:overlay val="0"/>
    </c:legend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6C2-44DD-B247-C3E1317D424E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6C2-44DD-B247-C3E1317D424E}"/>
              </c:ext>
            </c:extLst>
          </c:dPt>
          <c:dPt>
            <c:idx val="2"/>
            <c:bubble3D val="0"/>
            <c:spPr>
              <a:solidFill>
                <a:schemeClr val="accent4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6C2-44DD-B247-C3E1317D424E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6C2-44DD-B247-C3E1317D424E}"/>
              </c:ext>
            </c:extLst>
          </c:dPt>
          <c:dPt>
            <c:idx val="4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6C2-44DD-B247-C3E1317D424E}"/>
              </c:ext>
            </c:extLst>
          </c:dPt>
          <c:dPt>
            <c:idx val="5"/>
            <c:bubble3D val="0"/>
            <c:spPr>
              <a:solidFill>
                <a:schemeClr val="tx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16C2-44DD-B247-C3E1317D424E}"/>
              </c:ext>
            </c:extLst>
          </c:dPt>
          <c:dPt>
            <c:idx val="6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16C2-44DD-B247-C3E1317D424E}"/>
              </c:ext>
            </c:extLst>
          </c:dPt>
          <c:val>
            <c:numRef>
              <c:f>Bilan!$C$32:$C$38</c:f>
              <c:numCache>
                <c:formatCode>General</c:formatCode>
                <c:ptCount val="7"/>
                <c:pt idx="0">
                  <c:v>78</c:v>
                </c:pt>
                <c:pt idx="1">
                  <c:v>356</c:v>
                </c:pt>
                <c:pt idx="2">
                  <c:v>110</c:v>
                </c:pt>
                <c:pt idx="3">
                  <c:v>75</c:v>
                </c:pt>
                <c:pt idx="4">
                  <c:v>62</c:v>
                </c:pt>
                <c:pt idx="5">
                  <c:v>42</c:v>
                </c:pt>
                <c:pt idx="6">
                  <c:v>216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16C2-44DD-B247-C3E1317D42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28821084864392"/>
          <c:y val="3.7037037037037035E-2"/>
          <c:w val="0.47534689413823272"/>
          <c:h val="0.79224482356372117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AEB-4A6F-AEAC-0022D8CCB4E0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AEB-4A6F-AEAC-0022D8CCB4E0}"/>
              </c:ext>
            </c:extLst>
          </c:dPt>
          <c:dPt>
            <c:idx val="2"/>
            <c:bubble3D val="0"/>
            <c:spPr>
              <a:solidFill>
                <a:schemeClr val="accent4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AEB-4A6F-AEAC-0022D8CCB4E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AEB-4A6F-AEAC-0022D8CCB4E0}"/>
              </c:ext>
            </c:extLst>
          </c:dPt>
          <c:dPt>
            <c:idx val="4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AEB-4A6F-AEAC-0022D8CCB4E0}"/>
              </c:ext>
            </c:extLst>
          </c:dPt>
          <c:dPt>
            <c:idx val="5"/>
            <c:bubble3D val="0"/>
            <c:spPr>
              <a:solidFill>
                <a:schemeClr val="tx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4AEB-4A6F-AEAC-0022D8CCB4E0}"/>
              </c:ext>
            </c:extLst>
          </c:dPt>
          <c:dPt>
            <c:idx val="6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4AEB-4A6F-AEAC-0022D8CCB4E0}"/>
              </c:ext>
            </c:extLst>
          </c:dPt>
          <c:val>
            <c:numRef>
              <c:f>Bilan!$G$32:$G$38</c:f>
              <c:numCache>
                <c:formatCode>General</c:formatCode>
                <c:ptCount val="7"/>
                <c:pt idx="0">
                  <c:v>47</c:v>
                </c:pt>
                <c:pt idx="1">
                  <c:v>414</c:v>
                </c:pt>
                <c:pt idx="2">
                  <c:v>29</c:v>
                </c:pt>
                <c:pt idx="3">
                  <c:v>72</c:v>
                </c:pt>
                <c:pt idx="4">
                  <c:v>16</c:v>
                </c:pt>
                <c:pt idx="5">
                  <c:v>3</c:v>
                </c:pt>
                <c:pt idx="6">
                  <c:v>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4AEB-4A6F-AEAC-0022D8CCB4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FCC-40EF-9CDE-02A59DBCEF55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FCC-40EF-9CDE-02A59DBCEF55}"/>
              </c:ext>
            </c:extLst>
          </c:dPt>
          <c:dPt>
            <c:idx val="2"/>
            <c:bubble3D val="0"/>
            <c:spPr>
              <a:solidFill>
                <a:schemeClr val="accent4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FCC-40EF-9CDE-02A59DBCEF5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FCC-40EF-9CDE-02A59DBCEF55}"/>
              </c:ext>
            </c:extLst>
          </c:dPt>
          <c:dPt>
            <c:idx val="4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FCC-40EF-9CDE-02A59DBCEF55}"/>
              </c:ext>
            </c:extLst>
          </c:dPt>
          <c:dPt>
            <c:idx val="5"/>
            <c:bubble3D val="0"/>
            <c:spPr>
              <a:solidFill>
                <a:schemeClr val="tx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EFCC-40EF-9CDE-02A59DBCEF55}"/>
              </c:ext>
            </c:extLst>
          </c:dPt>
          <c:dPt>
            <c:idx val="6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EFCC-40EF-9CDE-02A59DBCEF55}"/>
              </c:ext>
            </c:extLst>
          </c:dPt>
          <c:val>
            <c:numRef>
              <c:f>Bilan!$K$14:$K$20</c:f>
              <c:numCache>
                <c:formatCode>General</c:formatCode>
                <c:ptCount val="7"/>
                <c:pt idx="0">
                  <c:v>154</c:v>
                </c:pt>
                <c:pt idx="1">
                  <c:v>733</c:v>
                </c:pt>
                <c:pt idx="2">
                  <c:v>161</c:v>
                </c:pt>
                <c:pt idx="3">
                  <c:v>146</c:v>
                </c:pt>
                <c:pt idx="4">
                  <c:v>115</c:v>
                </c:pt>
                <c:pt idx="5">
                  <c:v>60</c:v>
                </c:pt>
                <c:pt idx="6">
                  <c:v>642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EFCC-40EF-9CDE-02A59DBCEF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552-4048-AA5E-C78A7B36F368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552-4048-AA5E-C78A7B36F368}"/>
              </c:ext>
            </c:extLst>
          </c:dPt>
          <c:dPt>
            <c:idx val="2"/>
            <c:bubble3D val="0"/>
            <c:spPr>
              <a:solidFill>
                <a:schemeClr val="accent4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552-4048-AA5E-C78A7B36F36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552-4048-AA5E-C78A7B36F368}"/>
              </c:ext>
            </c:extLst>
          </c:dPt>
          <c:dPt>
            <c:idx val="4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552-4048-AA5E-C78A7B36F368}"/>
              </c:ext>
            </c:extLst>
          </c:dPt>
          <c:dPt>
            <c:idx val="5"/>
            <c:bubble3D val="0"/>
            <c:spPr>
              <a:solidFill>
                <a:schemeClr val="tx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A552-4048-AA5E-C78A7B36F368}"/>
              </c:ext>
            </c:extLst>
          </c:dPt>
          <c:dPt>
            <c:idx val="6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A552-4048-AA5E-C78A7B36F368}"/>
              </c:ext>
            </c:extLst>
          </c:dPt>
          <c:val>
            <c:numRef>
              <c:f>Bilan!$C$14:$C$20</c:f>
              <c:numCache>
                <c:formatCode>General</c:formatCode>
                <c:ptCount val="7"/>
                <c:pt idx="0">
                  <c:v>92</c:v>
                </c:pt>
                <c:pt idx="1">
                  <c:v>860</c:v>
                </c:pt>
                <c:pt idx="2">
                  <c:v>68</c:v>
                </c:pt>
                <c:pt idx="3">
                  <c:v>156</c:v>
                </c:pt>
                <c:pt idx="4">
                  <c:v>47</c:v>
                </c:pt>
                <c:pt idx="5">
                  <c:v>19</c:v>
                </c:pt>
                <c:pt idx="6">
                  <c:v>282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A552-4048-AA5E-C78A7B36F3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A9225-CDC0-4816-B6E0-FEC64C55183D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9417E-4E59-43DB-B517-45C928105F9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849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A9225-CDC0-4816-B6E0-FEC64C55183D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9417E-4E59-43DB-B517-45C928105F9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316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A9225-CDC0-4816-B6E0-FEC64C55183D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9417E-4E59-43DB-B517-45C928105F9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831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A9225-CDC0-4816-B6E0-FEC64C55183D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9417E-4E59-43DB-B517-45C928105F9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35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A9225-CDC0-4816-B6E0-FEC64C55183D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9417E-4E59-43DB-B517-45C928105F9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181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A9225-CDC0-4816-B6E0-FEC64C55183D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9417E-4E59-43DB-B517-45C928105F9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099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A9225-CDC0-4816-B6E0-FEC64C55183D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9417E-4E59-43DB-B517-45C928105F9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37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A9225-CDC0-4816-B6E0-FEC64C55183D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9417E-4E59-43DB-B517-45C928105F9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946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A9225-CDC0-4816-B6E0-FEC64C55183D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9417E-4E59-43DB-B517-45C928105F9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833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A9225-CDC0-4816-B6E0-FEC64C55183D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9417E-4E59-43DB-B517-45C928105F9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092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A9225-CDC0-4816-B6E0-FEC64C55183D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9417E-4E59-43DB-B517-45C928105F9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144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8A9225-CDC0-4816-B6E0-FEC64C55183D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29417E-4E59-43DB-B517-45C928105F9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925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5058" y="1254035"/>
            <a:ext cx="9060049" cy="5480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4086786" y="154411"/>
            <a:ext cx="280551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800" b="1" dirty="0">
                <a:solidFill>
                  <a:srgbClr val="00B050"/>
                </a:solidFill>
              </a:rPr>
              <a:t>Inventaire des PN</a:t>
            </a:r>
          </a:p>
          <a:p>
            <a:pPr algn="ctr"/>
            <a:r>
              <a:rPr lang="fr-BE" sz="2800" b="1" i="1" dirty="0">
                <a:solidFill>
                  <a:srgbClr val="00B050"/>
                </a:solidFill>
              </a:rPr>
              <a:t>- version </a:t>
            </a:r>
            <a:r>
              <a:rPr lang="fr-BE" sz="2800" b="1" i="1" dirty="0" smtClean="0">
                <a:solidFill>
                  <a:srgbClr val="00B050"/>
                </a:solidFill>
              </a:rPr>
              <a:t>2022 </a:t>
            </a:r>
            <a:r>
              <a:rPr lang="fr-BE" sz="2800" b="1" i="1" dirty="0">
                <a:solidFill>
                  <a:srgbClr val="00B050"/>
                </a:solidFill>
              </a:rPr>
              <a:t>-</a:t>
            </a:r>
            <a:endParaRPr lang="fr-BE" sz="2800" b="1" i="1" dirty="0">
              <a:solidFill>
                <a:srgbClr val="00B05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8489" cy="827313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594" y="102987"/>
            <a:ext cx="3152030" cy="2316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016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8553" y="2305517"/>
            <a:ext cx="2597145" cy="170530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775855" y="526473"/>
            <a:ext cx="1854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/>
              <a:t>Quelques chiffres</a:t>
            </a:r>
            <a:endParaRPr lang="en-US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1246909" y="1265381"/>
            <a:ext cx="1895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BE" dirty="0" smtClean="0"/>
              <a:t>Deuxième suivi</a:t>
            </a:r>
            <a:endParaRPr lang="en-US" dirty="0"/>
          </a:p>
        </p:txBody>
      </p:sp>
      <p:sp>
        <p:nvSpPr>
          <p:cNvPr id="6" name="ZoneTexte 5"/>
          <p:cNvSpPr txBox="1"/>
          <p:nvPr/>
        </p:nvSpPr>
        <p:spPr>
          <a:xfrm>
            <a:off x="1246909" y="1879600"/>
            <a:ext cx="337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BE" dirty="0" smtClean="0"/>
              <a:t>Protocole d’accord 2023 - 2025</a:t>
            </a:r>
            <a:endParaRPr lang="en-US" dirty="0"/>
          </a:p>
        </p:txBody>
      </p:sp>
      <p:sp>
        <p:nvSpPr>
          <p:cNvPr id="7" name="ZoneTexte 6"/>
          <p:cNvSpPr txBox="1"/>
          <p:nvPr/>
        </p:nvSpPr>
        <p:spPr>
          <a:xfrm>
            <a:off x="1246909" y="2493818"/>
            <a:ext cx="2440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BE" dirty="0" smtClean="0"/>
              <a:t>3 sessions de terrain </a:t>
            </a:r>
            <a:endParaRPr lang="en-US" dirty="0"/>
          </a:p>
        </p:txBody>
      </p:sp>
      <p:pic>
        <p:nvPicPr>
          <p:cNvPr id="8" name="Picture 2" descr="http://www.crhs.eu/images/html/illustration_CR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511" y="581829"/>
            <a:ext cx="3701534" cy="1884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1914607" y="3018772"/>
            <a:ext cx="18661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dirty="0" smtClean="0"/>
              <a:t>Février – avril 2021</a:t>
            </a:r>
            <a:endParaRPr lang="en-US" sz="1400" dirty="0"/>
          </a:p>
        </p:txBody>
      </p:sp>
      <p:sp>
        <p:nvSpPr>
          <p:cNvPr id="10" name="ZoneTexte 9"/>
          <p:cNvSpPr txBox="1"/>
          <p:nvPr/>
        </p:nvSpPr>
        <p:spPr>
          <a:xfrm>
            <a:off x="1914607" y="3365226"/>
            <a:ext cx="16314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dirty="0" smtClean="0"/>
              <a:t>Décembre 2021</a:t>
            </a:r>
            <a:endParaRPr lang="en-US" sz="1400" dirty="0"/>
          </a:p>
        </p:txBody>
      </p:sp>
      <p:sp>
        <p:nvSpPr>
          <p:cNvPr id="11" name="ZoneTexte 10"/>
          <p:cNvSpPr txBox="1"/>
          <p:nvPr/>
        </p:nvSpPr>
        <p:spPr>
          <a:xfrm>
            <a:off x="1914607" y="3711680"/>
            <a:ext cx="19195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dirty="0" smtClean="0"/>
              <a:t>Janvier – mars 2022</a:t>
            </a:r>
            <a:endParaRPr lang="en-US" sz="1400" dirty="0"/>
          </a:p>
        </p:txBody>
      </p:sp>
      <p:sp>
        <p:nvSpPr>
          <p:cNvPr id="13" name="Accolade fermante 12"/>
          <p:cNvSpPr/>
          <p:nvPr/>
        </p:nvSpPr>
        <p:spPr>
          <a:xfrm>
            <a:off x="4091710" y="3172660"/>
            <a:ext cx="110837" cy="69290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ZoneTexte 13"/>
          <p:cNvSpPr txBox="1"/>
          <p:nvPr/>
        </p:nvSpPr>
        <p:spPr>
          <a:xfrm>
            <a:off x="4568929" y="3365284"/>
            <a:ext cx="935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60 jours</a:t>
            </a:r>
            <a:endParaRPr lang="en-US" dirty="0"/>
          </a:p>
        </p:txBody>
      </p:sp>
      <p:sp>
        <p:nvSpPr>
          <p:cNvPr id="15" name="ZoneTexte 14"/>
          <p:cNvSpPr txBox="1"/>
          <p:nvPr/>
        </p:nvSpPr>
        <p:spPr>
          <a:xfrm>
            <a:off x="1246909" y="4544291"/>
            <a:ext cx="3489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BE" dirty="0" smtClean="0"/>
              <a:t>24 communes – 117 cours d’eau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1246909" y="5211197"/>
            <a:ext cx="4352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BE" dirty="0" smtClean="0"/>
              <a:t>30 partenaires communaux ou associatifs</a:t>
            </a:r>
            <a:endParaRPr lang="en-US" dirty="0"/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0085" y="3326549"/>
            <a:ext cx="2518050" cy="2383688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0243" y="4010822"/>
            <a:ext cx="4213463" cy="2770082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2727" y="4295682"/>
            <a:ext cx="1610158" cy="256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78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91" y="181481"/>
            <a:ext cx="9181658" cy="649179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0164121" y="1998913"/>
            <a:ext cx="1512786" cy="1600438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BE" sz="1400" dirty="0" smtClean="0">
                <a:solidFill>
                  <a:srgbClr val="FF0000"/>
                </a:solidFill>
              </a:rPr>
              <a:t>2404 rejets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BE" sz="1400" dirty="0" smtClean="0">
                <a:solidFill>
                  <a:srgbClr val="00B050"/>
                </a:solidFill>
              </a:rPr>
              <a:t>969 déchets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BE" sz="1400" dirty="0" smtClean="0">
                <a:solidFill>
                  <a:srgbClr val="FFC000"/>
                </a:solidFill>
              </a:rPr>
              <a:t>296 </a:t>
            </a:r>
            <a:r>
              <a:rPr lang="fr-BE" sz="1400" dirty="0" smtClean="0">
                <a:solidFill>
                  <a:srgbClr val="FFC000"/>
                </a:solidFill>
              </a:rPr>
              <a:t>érosions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BE" sz="1400" dirty="0" smtClean="0">
                <a:solidFill>
                  <a:schemeClr val="bg1">
                    <a:lumMod val="50000"/>
                  </a:schemeClr>
                </a:solidFill>
              </a:rPr>
              <a:t>163 ouvrages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BE" sz="1400" dirty="0" smtClean="0">
                <a:solidFill>
                  <a:schemeClr val="accent4">
                    <a:lumMod val="50000"/>
                  </a:schemeClr>
                </a:solidFill>
              </a:rPr>
              <a:t>148 entraves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BE" sz="1400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rgbClr val="FFFF00"/>
                </a:solidFill>
              </a:rPr>
              <a:t>144 </a:t>
            </a:r>
            <a:r>
              <a:rPr lang="fr-BE" sz="1400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rgbClr val="FFFF00"/>
                </a:solidFill>
              </a:rPr>
              <a:t>« autres »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BE" sz="1400" dirty="0" smtClean="0"/>
              <a:t>73 </a:t>
            </a:r>
            <a:r>
              <a:rPr lang="fr-BE" sz="1400" dirty="0" err="1" smtClean="0"/>
              <a:t>protberges</a:t>
            </a:r>
            <a:endParaRPr lang="fr-BE" sz="1400" dirty="0" smtClean="0"/>
          </a:p>
        </p:txBody>
      </p:sp>
      <p:sp>
        <p:nvSpPr>
          <p:cNvPr id="6" name="ZoneTexte 5"/>
          <p:cNvSpPr txBox="1"/>
          <p:nvPr/>
        </p:nvSpPr>
        <p:spPr>
          <a:xfrm>
            <a:off x="10489146" y="591127"/>
            <a:ext cx="8627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4400" b="1" dirty="0" smtClean="0">
                <a:latin typeface="Algerian" panose="04020705040A02060702" pitchFamily="82" charset="0"/>
              </a:rPr>
              <a:t>CV</a:t>
            </a:r>
            <a:endParaRPr lang="en-US" sz="4400" b="1" dirty="0">
              <a:latin typeface="Algerian" panose="04020705040A02060702" pitchFamily="82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 rot="20495013">
            <a:off x="10688299" y="3627908"/>
            <a:ext cx="137428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BE" u="sng" dirty="0" smtClean="0"/>
              <a:t>1524 résolus</a:t>
            </a:r>
          </a:p>
          <a:p>
            <a:pPr algn="ctr"/>
            <a:r>
              <a:rPr lang="fr-BE" b="1" dirty="0" smtClean="0"/>
              <a:t>27%</a:t>
            </a:r>
            <a:endParaRPr lang="en-US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9770295" y="4969164"/>
            <a:ext cx="2300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+ 21 points de captage</a:t>
            </a:r>
            <a:endParaRPr lang="en-US" dirty="0"/>
          </a:p>
        </p:txBody>
      </p:sp>
      <p:sp>
        <p:nvSpPr>
          <p:cNvPr id="9" name="ZoneTexte 8"/>
          <p:cNvSpPr txBox="1"/>
          <p:nvPr/>
        </p:nvSpPr>
        <p:spPr>
          <a:xfrm>
            <a:off x="9770295" y="5422843"/>
            <a:ext cx="1723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+ 40 points PGRI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12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91" y="181481"/>
            <a:ext cx="9181657" cy="6491790"/>
          </a:xfrm>
          <a:prstGeom prst="rect">
            <a:avLst/>
          </a:prstGeom>
        </p:spPr>
      </p:pic>
      <p:graphicFrame>
        <p:nvGraphicFramePr>
          <p:cNvPr id="5" name="Graphique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1137901"/>
              </p:ext>
            </p:extLst>
          </p:nvPr>
        </p:nvGraphicFramePr>
        <p:xfrm>
          <a:off x="9217891" y="295562"/>
          <a:ext cx="3302000" cy="25007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9938327" y="1545934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>
                <a:solidFill>
                  <a:srgbClr val="990033"/>
                </a:solidFill>
              </a:rPr>
              <a:t>57%</a:t>
            </a:r>
            <a:endParaRPr lang="en-US" b="1" dirty="0">
              <a:solidFill>
                <a:srgbClr val="990033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1254509" y="977898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>
                <a:solidFill>
                  <a:schemeClr val="accent6">
                    <a:lumMod val="75000"/>
                  </a:schemeClr>
                </a:solidFill>
              </a:rPr>
              <a:t>26%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0230234" y="3677347"/>
            <a:ext cx="1549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u="sng" dirty="0" smtClean="0"/>
              <a:t>4197 atteintes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28588336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672" y="309257"/>
            <a:ext cx="8999999" cy="636879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809671" y="124591"/>
            <a:ext cx="3394584" cy="369332"/>
          </a:xfrm>
          <a:prstGeom prst="rect">
            <a:avLst/>
          </a:prstGeom>
          <a:solidFill>
            <a:srgbClr val="FF7C80"/>
          </a:solidFill>
        </p:spPr>
        <p:txBody>
          <a:bodyPr wrap="none" rtlCol="0">
            <a:spAutoFit/>
          </a:bodyPr>
          <a:lstStyle/>
          <a:p>
            <a:r>
              <a:rPr lang="fr-BE" dirty="0" smtClean="0"/>
              <a:t>Inventaire  des atteintes : 4160 PN</a:t>
            </a:r>
            <a:endParaRPr lang="fr-BE" dirty="0"/>
          </a:p>
        </p:txBody>
      </p:sp>
      <p:sp>
        <p:nvSpPr>
          <p:cNvPr id="6" name="ZoneTexte 5"/>
          <p:cNvSpPr txBox="1"/>
          <p:nvPr/>
        </p:nvSpPr>
        <p:spPr>
          <a:xfrm>
            <a:off x="4657544" y="5005823"/>
            <a:ext cx="1512786" cy="1600438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BE" sz="1400" dirty="0" smtClean="0">
                <a:solidFill>
                  <a:srgbClr val="00B050"/>
                </a:solidFill>
              </a:rPr>
              <a:t>1113 déchets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BE" sz="1400" dirty="0" smtClean="0">
                <a:solidFill>
                  <a:srgbClr val="FF0000"/>
                </a:solidFill>
              </a:rPr>
              <a:t>2370 rejets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BE" sz="1400" dirty="0" smtClean="0">
                <a:solidFill>
                  <a:srgbClr val="FFC000"/>
                </a:solidFill>
              </a:rPr>
              <a:t>318 érosions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BE" sz="1400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rgbClr val="FFFF00"/>
                </a:solidFill>
              </a:rPr>
              <a:t>122 « autres »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BE" sz="1400" dirty="0" smtClean="0">
                <a:solidFill>
                  <a:schemeClr val="accent6">
                    <a:lumMod val="50000"/>
                  </a:schemeClr>
                </a:solidFill>
              </a:rPr>
              <a:t>72 entraves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BE" sz="1400" dirty="0" smtClean="0">
                <a:solidFill>
                  <a:schemeClr val="bg1">
                    <a:lumMod val="50000"/>
                  </a:schemeClr>
                </a:solidFill>
              </a:rPr>
              <a:t>144 ouvrages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BE" sz="1400" dirty="0" smtClean="0"/>
              <a:t>21 </a:t>
            </a:r>
            <a:r>
              <a:rPr lang="fr-BE" sz="1400" dirty="0" err="1" smtClean="0"/>
              <a:t>protberges</a:t>
            </a:r>
            <a:endParaRPr lang="fr-BE" sz="1400" dirty="0"/>
          </a:p>
        </p:txBody>
      </p:sp>
      <p:graphicFrame>
        <p:nvGraphicFramePr>
          <p:cNvPr id="7" name="Graphique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3208177"/>
              </p:ext>
            </p:extLst>
          </p:nvPr>
        </p:nvGraphicFramePr>
        <p:xfrm>
          <a:off x="6190997" y="4197746"/>
          <a:ext cx="4014192" cy="24085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ZoneTexte 7"/>
          <p:cNvSpPr txBox="1"/>
          <p:nvPr/>
        </p:nvSpPr>
        <p:spPr>
          <a:xfrm>
            <a:off x="10012217" y="3832851"/>
            <a:ext cx="142558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BE" b="1" dirty="0" smtClean="0"/>
              <a:t>+ </a:t>
            </a:r>
            <a:r>
              <a:rPr lang="fr-BE" b="1" u="sng" dirty="0" smtClean="0"/>
              <a:t>661 résolus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2574556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785091" y="517237"/>
            <a:ext cx="1083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/>
              <a:t>Evolution</a:t>
            </a:r>
            <a:endParaRPr lang="en-US" b="1" dirty="0"/>
          </a:p>
        </p:txBody>
      </p:sp>
      <p:graphicFrame>
        <p:nvGraphicFramePr>
          <p:cNvPr id="5" name="Graphique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1201083"/>
              </p:ext>
            </p:extLst>
          </p:nvPr>
        </p:nvGraphicFramePr>
        <p:xfrm>
          <a:off x="994525" y="252845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2556929" y="3715385"/>
            <a:ext cx="14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/>
              <a:t>Nouveaux PN</a:t>
            </a:r>
            <a:endParaRPr lang="en-US" b="1" dirty="0"/>
          </a:p>
        </p:txBody>
      </p:sp>
      <p:graphicFrame>
        <p:nvGraphicFramePr>
          <p:cNvPr id="7" name="Graphique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4489205"/>
              </p:ext>
            </p:extLst>
          </p:nvPr>
        </p:nvGraphicFramePr>
        <p:xfrm>
          <a:off x="5971309" y="2516905"/>
          <a:ext cx="5056909" cy="3276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ZoneTexte 7"/>
          <p:cNvSpPr txBox="1"/>
          <p:nvPr/>
        </p:nvSpPr>
        <p:spPr>
          <a:xfrm>
            <a:off x="8056438" y="3715385"/>
            <a:ext cx="1193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/>
              <a:t>PN résolus</a:t>
            </a:r>
            <a:endParaRPr lang="en-US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4532753" y="4084717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356</a:t>
            </a:r>
            <a:endParaRPr lang="en-US" dirty="0"/>
          </a:p>
        </p:txBody>
      </p:sp>
      <p:sp>
        <p:nvSpPr>
          <p:cNvPr id="10" name="ZoneTexte 9"/>
          <p:cNvSpPr txBox="1"/>
          <p:nvPr/>
        </p:nvSpPr>
        <p:spPr>
          <a:xfrm>
            <a:off x="2862469" y="5163245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110</a:t>
            </a:r>
            <a:endParaRPr lang="en-US" dirty="0"/>
          </a:p>
        </p:txBody>
      </p:sp>
      <p:sp>
        <p:nvSpPr>
          <p:cNvPr id="11" name="ZoneTexte 10"/>
          <p:cNvSpPr txBox="1"/>
          <p:nvPr/>
        </p:nvSpPr>
        <p:spPr>
          <a:xfrm>
            <a:off x="2021205" y="2695006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216</a:t>
            </a:r>
            <a:endParaRPr lang="en-US" dirty="0"/>
          </a:p>
        </p:txBody>
      </p:sp>
      <p:sp>
        <p:nvSpPr>
          <p:cNvPr id="12" name="ZoneTexte 11"/>
          <p:cNvSpPr txBox="1"/>
          <p:nvPr/>
        </p:nvSpPr>
        <p:spPr>
          <a:xfrm>
            <a:off x="2021205" y="484811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75</a:t>
            </a:r>
            <a:endParaRPr lang="en-US" dirty="0"/>
          </a:p>
        </p:txBody>
      </p:sp>
      <p:sp>
        <p:nvSpPr>
          <p:cNvPr id="13" name="ZoneTexte 12"/>
          <p:cNvSpPr txBox="1"/>
          <p:nvPr/>
        </p:nvSpPr>
        <p:spPr>
          <a:xfrm>
            <a:off x="1659625" y="432175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62</a:t>
            </a:r>
            <a:endParaRPr lang="en-US" dirty="0"/>
          </a:p>
        </p:txBody>
      </p:sp>
      <p:sp>
        <p:nvSpPr>
          <p:cNvPr id="14" name="ZoneTexte 13"/>
          <p:cNvSpPr txBox="1"/>
          <p:nvPr/>
        </p:nvSpPr>
        <p:spPr>
          <a:xfrm>
            <a:off x="1566375" y="378587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42</a:t>
            </a:r>
            <a:endParaRPr lang="en-US" dirty="0"/>
          </a:p>
        </p:txBody>
      </p:sp>
      <p:sp>
        <p:nvSpPr>
          <p:cNvPr id="15" name="ZoneTexte 14"/>
          <p:cNvSpPr txBox="1"/>
          <p:nvPr/>
        </p:nvSpPr>
        <p:spPr>
          <a:xfrm>
            <a:off x="3542011" y="232266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78</a:t>
            </a:r>
            <a:endParaRPr lang="en-US" dirty="0"/>
          </a:p>
        </p:txBody>
      </p:sp>
      <p:sp>
        <p:nvSpPr>
          <p:cNvPr id="16" name="ZoneTexte 15"/>
          <p:cNvSpPr txBox="1"/>
          <p:nvPr/>
        </p:nvSpPr>
        <p:spPr>
          <a:xfrm>
            <a:off x="8831330" y="2451797"/>
            <a:ext cx="418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47</a:t>
            </a:r>
            <a:endParaRPr lang="en-US" dirty="0"/>
          </a:p>
        </p:txBody>
      </p:sp>
      <p:sp>
        <p:nvSpPr>
          <p:cNvPr id="17" name="ZoneTexte 16"/>
          <p:cNvSpPr txBox="1"/>
          <p:nvPr/>
        </p:nvSpPr>
        <p:spPr>
          <a:xfrm>
            <a:off x="9717994" y="4321759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414</a:t>
            </a:r>
            <a:endParaRPr lang="en-US" dirty="0"/>
          </a:p>
        </p:txBody>
      </p:sp>
      <p:sp>
        <p:nvSpPr>
          <p:cNvPr id="18" name="ZoneTexte 17"/>
          <p:cNvSpPr txBox="1"/>
          <p:nvPr/>
        </p:nvSpPr>
        <p:spPr>
          <a:xfrm>
            <a:off x="7260493" y="438077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29</a:t>
            </a:r>
            <a:endParaRPr lang="en-US" dirty="0"/>
          </a:p>
        </p:txBody>
      </p:sp>
      <p:sp>
        <p:nvSpPr>
          <p:cNvPr id="19" name="ZoneTexte 18"/>
          <p:cNvSpPr txBox="1"/>
          <p:nvPr/>
        </p:nvSpPr>
        <p:spPr>
          <a:xfrm>
            <a:off x="7104197" y="379421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72</a:t>
            </a:r>
            <a:endParaRPr lang="en-US" dirty="0"/>
          </a:p>
        </p:txBody>
      </p:sp>
      <p:sp>
        <p:nvSpPr>
          <p:cNvPr id="20" name="ZoneTexte 19"/>
          <p:cNvSpPr txBox="1"/>
          <p:nvPr/>
        </p:nvSpPr>
        <p:spPr>
          <a:xfrm>
            <a:off x="7141927" y="331220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16</a:t>
            </a:r>
            <a:endParaRPr lang="en-US" dirty="0"/>
          </a:p>
        </p:txBody>
      </p:sp>
      <p:sp>
        <p:nvSpPr>
          <p:cNvPr id="21" name="ZoneTexte 20"/>
          <p:cNvSpPr txBox="1"/>
          <p:nvPr/>
        </p:nvSpPr>
        <p:spPr>
          <a:xfrm flipH="1">
            <a:off x="7103202" y="2915668"/>
            <a:ext cx="263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3</a:t>
            </a:r>
            <a:endParaRPr lang="en-US" dirty="0"/>
          </a:p>
        </p:txBody>
      </p:sp>
      <p:sp>
        <p:nvSpPr>
          <p:cNvPr id="22" name="ZoneTexte 21"/>
          <p:cNvSpPr txBox="1"/>
          <p:nvPr/>
        </p:nvSpPr>
        <p:spPr>
          <a:xfrm>
            <a:off x="7577119" y="2612972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125</a:t>
            </a:r>
            <a:endParaRPr lang="en-US" dirty="0"/>
          </a:p>
        </p:txBody>
      </p:sp>
      <p:sp>
        <p:nvSpPr>
          <p:cNvPr id="23" name="ZoneTexte 22"/>
          <p:cNvSpPr txBox="1"/>
          <p:nvPr/>
        </p:nvSpPr>
        <p:spPr>
          <a:xfrm>
            <a:off x="2972712" y="4039750"/>
            <a:ext cx="535724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BE" b="1" dirty="0" smtClean="0"/>
              <a:t>939</a:t>
            </a:r>
            <a:endParaRPr lang="en-US" b="1" dirty="0"/>
          </a:p>
        </p:txBody>
      </p:sp>
      <p:sp>
        <p:nvSpPr>
          <p:cNvPr id="24" name="ZoneTexte 23"/>
          <p:cNvSpPr txBox="1"/>
          <p:nvPr/>
        </p:nvSpPr>
        <p:spPr>
          <a:xfrm>
            <a:off x="8317663" y="4039750"/>
            <a:ext cx="535724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BE" b="1" dirty="0" smtClean="0"/>
              <a:t>706</a:t>
            </a:r>
            <a:endParaRPr lang="en-US" b="1" dirty="0"/>
          </a:p>
        </p:txBody>
      </p:sp>
      <p:sp>
        <p:nvSpPr>
          <p:cNvPr id="25" name="ZoneTexte 24"/>
          <p:cNvSpPr txBox="1"/>
          <p:nvPr/>
        </p:nvSpPr>
        <p:spPr>
          <a:xfrm>
            <a:off x="4152588" y="1288837"/>
            <a:ext cx="3213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Entre les 2 sessions d’inventaire</a:t>
            </a:r>
            <a:endParaRPr lang="en-US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2427534" y="6089253"/>
            <a:ext cx="1736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i="1" dirty="0" smtClean="0"/>
              <a:t>(11 déjà résolus)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7754917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785091" y="517237"/>
            <a:ext cx="1083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/>
              <a:t>Evolution</a:t>
            </a:r>
            <a:endParaRPr lang="en-US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2300129" y="3555572"/>
            <a:ext cx="14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/>
              <a:t>Nouveaux PN</a:t>
            </a:r>
            <a:endParaRPr lang="en-US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8069790" y="3555572"/>
            <a:ext cx="1193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/>
              <a:t>PN résolus</a:t>
            </a:r>
            <a:endParaRPr lang="en-US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4269138" y="3634131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733</a:t>
            </a:r>
            <a:endParaRPr lang="en-US" dirty="0"/>
          </a:p>
        </p:txBody>
      </p:sp>
      <p:sp>
        <p:nvSpPr>
          <p:cNvPr id="10" name="ZoneTexte 9"/>
          <p:cNvSpPr txBox="1"/>
          <p:nvPr/>
        </p:nvSpPr>
        <p:spPr>
          <a:xfrm>
            <a:off x="3046359" y="5083936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161</a:t>
            </a:r>
            <a:endParaRPr lang="en-US" dirty="0"/>
          </a:p>
        </p:txBody>
      </p:sp>
      <p:sp>
        <p:nvSpPr>
          <p:cNvPr id="11" name="ZoneTexte 10"/>
          <p:cNvSpPr txBox="1"/>
          <p:nvPr/>
        </p:nvSpPr>
        <p:spPr>
          <a:xfrm>
            <a:off x="1458495" y="3100334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642</a:t>
            </a:r>
            <a:endParaRPr lang="en-US" dirty="0"/>
          </a:p>
        </p:txBody>
      </p:sp>
      <p:sp>
        <p:nvSpPr>
          <p:cNvPr id="12" name="ZoneTexte 11"/>
          <p:cNvSpPr txBox="1"/>
          <p:nvPr/>
        </p:nvSpPr>
        <p:spPr>
          <a:xfrm>
            <a:off x="2187490" y="4982085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146</a:t>
            </a:r>
            <a:endParaRPr lang="en-US" dirty="0"/>
          </a:p>
        </p:txBody>
      </p:sp>
      <p:sp>
        <p:nvSpPr>
          <p:cNvPr id="13" name="ZoneTexte 12"/>
          <p:cNvSpPr txBox="1"/>
          <p:nvPr/>
        </p:nvSpPr>
        <p:spPr>
          <a:xfrm>
            <a:off x="1758279" y="4679097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115</a:t>
            </a:r>
            <a:endParaRPr lang="en-US" dirty="0"/>
          </a:p>
        </p:txBody>
      </p:sp>
      <p:sp>
        <p:nvSpPr>
          <p:cNvPr id="14" name="ZoneTexte 13"/>
          <p:cNvSpPr txBox="1"/>
          <p:nvPr/>
        </p:nvSpPr>
        <p:spPr>
          <a:xfrm>
            <a:off x="1589389" y="428878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60</a:t>
            </a:r>
            <a:endParaRPr lang="en-US" dirty="0"/>
          </a:p>
        </p:txBody>
      </p:sp>
      <p:sp>
        <p:nvSpPr>
          <p:cNvPr id="15" name="ZoneTexte 14"/>
          <p:cNvSpPr txBox="1"/>
          <p:nvPr/>
        </p:nvSpPr>
        <p:spPr>
          <a:xfrm>
            <a:off x="3242182" y="2227080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154</a:t>
            </a:r>
            <a:endParaRPr lang="en-US" dirty="0"/>
          </a:p>
        </p:txBody>
      </p:sp>
      <p:sp>
        <p:nvSpPr>
          <p:cNvPr id="16" name="ZoneTexte 15"/>
          <p:cNvSpPr txBox="1"/>
          <p:nvPr/>
        </p:nvSpPr>
        <p:spPr>
          <a:xfrm>
            <a:off x="8724194" y="2173187"/>
            <a:ext cx="418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mtClean="0"/>
              <a:t>92</a:t>
            </a:r>
            <a:endParaRPr lang="en-US" dirty="0"/>
          </a:p>
        </p:txBody>
      </p:sp>
      <p:sp>
        <p:nvSpPr>
          <p:cNvPr id="17" name="ZoneTexte 16"/>
          <p:cNvSpPr txBox="1"/>
          <p:nvPr/>
        </p:nvSpPr>
        <p:spPr>
          <a:xfrm>
            <a:off x="7546320" y="2389128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282</a:t>
            </a:r>
            <a:endParaRPr lang="en-US" dirty="0"/>
          </a:p>
        </p:txBody>
      </p:sp>
      <p:sp>
        <p:nvSpPr>
          <p:cNvPr id="18" name="ZoneTexte 17"/>
          <p:cNvSpPr txBox="1"/>
          <p:nvPr/>
        </p:nvSpPr>
        <p:spPr>
          <a:xfrm>
            <a:off x="7127616" y="298338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19</a:t>
            </a:r>
            <a:endParaRPr lang="en-US" dirty="0"/>
          </a:p>
        </p:txBody>
      </p:sp>
      <p:sp>
        <p:nvSpPr>
          <p:cNvPr id="19" name="ZoneTexte 18"/>
          <p:cNvSpPr txBox="1"/>
          <p:nvPr/>
        </p:nvSpPr>
        <p:spPr>
          <a:xfrm>
            <a:off x="7050993" y="32850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47</a:t>
            </a:r>
            <a:endParaRPr lang="en-US" dirty="0"/>
          </a:p>
        </p:txBody>
      </p:sp>
      <p:sp>
        <p:nvSpPr>
          <p:cNvPr id="20" name="ZoneTexte 19"/>
          <p:cNvSpPr txBox="1"/>
          <p:nvPr/>
        </p:nvSpPr>
        <p:spPr>
          <a:xfrm>
            <a:off x="6860939" y="3870206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156</a:t>
            </a:r>
            <a:endParaRPr lang="en-US" dirty="0"/>
          </a:p>
        </p:txBody>
      </p:sp>
      <p:sp>
        <p:nvSpPr>
          <p:cNvPr id="21" name="ZoneTexte 20"/>
          <p:cNvSpPr txBox="1"/>
          <p:nvPr/>
        </p:nvSpPr>
        <p:spPr>
          <a:xfrm flipH="1">
            <a:off x="7220061" y="4473447"/>
            <a:ext cx="419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68</a:t>
            </a:r>
            <a:endParaRPr lang="en-US" dirty="0"/>
          </a:p>
        </p:txBody>
      </p:sp>
      <p:sp>
        <p:nvSpPr>
          <p:cNvPr id="22" name="ZoneTexte 21"/>
          <p:cNvSpPr txBox="1"/>
          <p:nvPr/>
        </p:nvSpPr>
        <p:spPr>
          <a:xfrm>
            <a:off x="9539470" y="4612753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860</a:t>
            </a:r>
            <a:endParaRPr lang="en-US" dirty="0"/>
          </a:p>
        </p:txBody>
      </p:sp>
      <p:sp>
        <p:nvSpPr>
          <p:cNvPr id="23" name="ZoneTexte 22"/>
          <p:cNvSpPr txBox="1"/>
          <p:nvPr/>
        </p:nvSpPr>
        <p:spPr>
          <a:xfrm>
            <a:off x="2667131" y="3919449"/>
            <a:ext cx="652743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BE" b="1" dirty="0" smtClean="0"/>
              <a:t>2011</a:t>
            </a:r>
            <a:endParaRPr lang="en-US" b="1" dirty="0"/>
          </a:p>
        </p:txBody>
      </p:sp>
      <p:sp>
        <p:nvSpPr>
          <p:cNvPr id="24" name="ZoneTexte 23"/>
          <p:cNvSpPr txBox="1"/>
          <p:nvPr/>
        </p:nvSpPr>
        <p:spPr>
          <a:xfrm>
            <a:off x="8340216" y="3919449"/>
            <a:ext cx="652743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BE" b="1" dirty="0" smtClean="0"/>
              <a:t>1524</a:t>
            </a:r>
            <a:endParaRPr lang="en-US" b="1" dirty="0"/>
          </a:p>
        </p:txBody>
      </p:sp>
      <p:sp>
        <p:nvSpPr>
          <p:cNvPr id="25" name="ZoneTexte 24"/>
          <p:cNvSpPr txBox="1"/>
          <p:nvPr/>
        </p:nvSpPr>
        <p:spPr>
          <a:xfrm>
            <a:off x="4946915" y="1338178"/>
            <a:ext cx="1683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Depuis le début</a:t>
            </a:r>
            <a:endParaRPr lang="en-US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6" name="Graphique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0012742"/>
              </p:ext>
            </p:extLst>
          </p:nvPr>
        </p:nvGraphicFramePr>
        <p:xfrm>
          <a:off x="753018" y="239892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7" name="ZoneTexte 26"/>
          <p:cNvSpPr txBox="1"/>
          <p:nvPr/>
        </p:nvSpPr>
        <p:spPr>
          <a:xfrm>
            <a:off x="2261285" y="6089253"/>
            <a:ext cx="1843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i="1" dirty="0" smtClean="0"/>
              <a:t>(353 déjà résolus)</a:t>
            </a:r>
            <a:endParaRPr lang="en-US" i="1" dirty="0"/>
          </a:p>
        </p:txBody>
      </p:sp>
      <p:graphicFrame>
        <p:nvGraphicFramePr>
          <p:cNvPr id="28" name="Graphique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2526732"/>
              </p:ext>
            </p:extLst>
          </p:nvPr>
        </p:nvGraphicFramePr>
        <p:xfrm>
          <a:off x="6380588" y="239070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2530379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152</Words>
  <Application>Microsoft Office PowerPoint</Application>
  <PresentationFormat>Grand écran</PresentationFormat>
  <Paragraphs>78</Paragraphs>
  <Slides>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3" baseType="lpstr">
      <vt:lpstr>Algerian</vt:lpstr>
      <vt:lpstr>Arial</vt:lpstr>
      <vt:lpstr>Calibri</vt:lpstr>
      <vt:lpstr>Calibri Light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jer</dc:creator>
  <cp:lastModifiedBy>jer</cp:lastModifiedBy>
  <cp:revision>10</cp:revision>
  <dcterms:created xsi:type="dcterms:W3CDTF">2022-03-15T11:16:24Z</dcterms:created>
  <dcterms:modified xsi:type="dcterms:W3CDTF">2022-03-15T12:30:39Z</dcterms:modified>
</cp:coreProperties>
</file>