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7"/>
  </p:notesMasterIdLst>
  <p:sldIdLst>
    <p:sldId id="275" r:id="rId2"/>
    <p:sldId id="269" r:id="rId3"/>
    <p:sldId id="270" r:id="rId4"/>
    <p:sldId id="272" r:id="rId5"/>
    <p:sldId id="271" r:id="rId6"/>
    <p:sldId id="262" r:id="rId7"/>
    <p:sldId id="263" r:id="rId8"/>
    <p:sldId id="264" r:id="rId9"/>
    <p:sldId id="265" r:id="rId10"/>
    <p:sldId id="274" r:id="rId11"/>
    <p:sldId id="268" r:id="rId12"/>
    <p:sldId id="266" r:id="rId13"/>
    <p:sldId id="273" r:id="rId14"/>
    <p:sldId id="276" r:id="rId15"/>
    <p:sldId id="277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AB"/>
    <a:srgbClr val="FFFF66"/>
    <a:srgbClr val="CC3300"/>
    <a:srgbClr val="FF6600"/>
    <a:srgbClr val="FF9900"/>
    <a:srgbClr val="FFFF00"/>
    <a:srgbClr val="FFCC99"/>
    <a:srgbClr val="E3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814" autoAdjust="0"/>
    <p:restoredTop sz="83126" autoAdjust="0"/>
  </p:normalViewPr>
  <p:slideViewPr>
    <p:cSldViewPr>
      <p:cViewPr>
        <p:scale>
          <a:sx n="90" d="100"/>
          <a:sy n="90" d="100"/>
        </p:scale>
        <p:origin x="-856" y="-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879F2-A98C-4397-83AC-9C48213E90D8}" type="datetimeFigureOut">
              <a:rPr lang="fr-BE" smtClean="0"/>
              <a:t>28/09/22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9203D-09CE-4789-9963-63EB7FC014CB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0794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eaLnBrk="1" hangingPunct="1"/>
            <a:fld id="{EF613DB2-52F6-4643-8BA6-E4F7919FF671}" type="slidenum">
              <a:rPr lang="fr-FR" sz="1200">
                <a:solidFill>
                  <a:prstClr val="black"/>
                </a:solidFill>
              </a:rPr>
              <a:pPr eaLnBrk="1" hangingPunct="1"/>
              <a:t>6</a:t>
            </a:fld>
            <a:endParaRPr lang="fr-FR" sz="1200">
              <a:solidFill>
                <a:prstClr val="black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CCF4-4E59-4E9E-9790-FFE62DA0CC2E}" type="slidenum">
              <a:rPr lang="de-DE" smtClean="0">
                <a:solidFill>
                  <a:srgbClr val="FFFFFF"/>
                </a:solidFill>
              </a:rPr>
              <a:pPr/>
              <a:t>‹#›</a:t>
            </a:fld>
            <a:endParaRPr lang="de-DE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C6D3-190B-41E8-85B7-9F5640A00AB2}" type="slidenum">
              <a:rPr lang="fr-FR" smtClean="0">
                <a:solidFill>
                  <a:srgbClr val="FFFFFF"/>
                </a:solidFill>
              </a:rPr>
              <a:pPr/>
              <a:t>‹#›</a:t>
            </a:fld>
            <a:endParaRPr lang="fr-FR">
              <a:solidFill>
                <a:srgbClr val="FFFFFF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1F256-A36D-41A9-8347-3B5CFF598DE3}" type="slidenum">
              <a:rPr lang="fr-FR" smtClean="0">
                <a:solidFill>
                  <a:srgbClr val="FFFFFF"/>
                </a:solidFill>
              </a:rPr>
              <a:pPr/>
              <a:t>‹#›</a:t>
            </a:fld>
            <a:endParaRPr lang="fr-F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98AD-1B01-4BFC-8EA8-8C9F1684436B}" type="slidenum">
              <a:rPr lang="fr-FR" smtClean="0">
                <a:solidFill>
                  <a:srgbClr val="FFFFFF"/>
                </a:solidFill>
              </a:rPr>
              <a:pPr/>
              <a:t>‹#›</a:t>
            </a:fld>
            <a:endParaRPr lang="fr-F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91D5-F54D-40FC-9C82-7A90F8E524AB}" type="slidenum">
              <a:rPr lang="fr-FR" smtClean="0">
                <a:solidFill>
                  <a:srgbClr val="FFFFFF"/>
                </a:solidFill>
              </a:rPr>
              <a:pPr/>
              <a:t>‹#›</a:t>
            </a:fld>
            <a:endParaRPr lang="fr-F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DBC3F0-9143-4B7A-B20A-07FCDA155BE5}" type="slidenum">
              <a:rPr lang="fr-F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r-FR">
              <a:solidFill>
                <a:srgbClr val="FFFFFF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30FB7-29CA-4E7F-93A4-652D86B15D54}" type="slidenum">
              <a:rPr lang="fr-FR" smtClean="0">
                <a:solidFill>
                  <a:srgbClr val="FFFFFF"/>
                </a:solidFill>
              </a:rPr>
              <a:pPr/>
              <a:t>‹#›</a:t>
            </a:fld>
            <a:endParaRPr lang="fr-F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EF0A-7584-4208-91E7-A7BC654F90E4}" type="slidenum">
              <a:rPr lang="fr-FR" smtClean="0">
                <a:solidFill>
                  <a:srgbClr val="FFFFFF"/>
                </a:solidFill>
              </a:rPr>
              <a:pPr/>
              <a:t>‹#›</a:t>
            </a:fld>
            <a:endParaRPr lang="fr-F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64B-A0C8-4FD9-A9A8-AF98C2FD345C}" type="slidenum">
              <a:rPr lang="fr-FR" smtClean="0">
                <a:solidFill>
                  <a:srgbClr val="FFFFFF"/>
                </a:solidFill>
              </a:rPr>
              <a:pPr/>
              <a:t>‹#›</a:t>
            </a:fld>
            <a:endParaRPr lang="fr-F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753C-95B7-499E-9B48-E75E73C5D50A}" type="slidenum">
              <a:rPr lang="fr-FR" smtClean="0">
                <a:solidFill>
                  <a:srgbClr val="FFFFFF"/>
                </a:solidFill>
              </a:rPr>
              <a:pPr/>
              <a:t>‹#›</a:t>
            </a:fld>
            <a:endParaRPr lang="fr-F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8B26-55E3-4B80-8C43-4B46E5104B24}" type="slidenum">
              <a:rPr lang="fr-FR" smtClean="0">
                <a:solidFill>
                  <a:srgbClr val="FFFFFF"/>
                </a:solidFill>
              </a:rPr>
              <a:pPr/>
              <a:t>‹#›</a:t>
            </a:fld>
            <a:endParaRPr lang="fr-F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2404-5E63-4850-9812-77BA68ABBAF1}" type="slidenum">
              <a:rPr lang="fr-FR" smtClean="0">
                <a:solidFill>
                  <a:srgbClr val="FFFFFF"/>
                </a:solidFill>
              </a:rPr>
              <a:pPr/>
              <a:t>‹#›</a:t>
            </a:fld>
            <a:endParaRPr lang="fr-F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FFFFFF"/>
                </a:solidFill>
              </a:rPr>
              <a:t>Réseau d'analyses qualité  Bierges 22 janvier 2008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DBC3F0-9143-4B7A-B20A-07FCDA155BE5}" type="slidenum">
              <a:rPr lang="fr-F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r-FR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656692"/>
            <a:ext cx="8013700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Démissions/Nouveaux membres/Nouveaux représentants </a:t>
            </a:r>
            <a:endParaRPr lang="fr-BE" b="1" dirty="0"/>
          </a:p>
          <a:p>
            <a:r>
              <a:rPr lang="fr-FR" b="1" dirty="0"/>
              <a:t> </a:t>
            </a:r>
            <a:endParaRPr lang="fr-BE" dirty="0"/>
          </a:p>
          <a:p>
            <a:r>
              <a:rPr lang="fr-FR" b="1" dirty="0"/>
              <a:t> </a:t>
            </a:r>
            <a:endParaRPr lang="fr-BE" dirty="0"/>
          </a:p>
          <a:p>
            <a:r>
              <a:rPr lang="fr-FR" dirty="0"/>
              <a:t>Commune de </a:t>
            </a:r>
            <a:r>
              <a:rPr lang="fr-FR" dirty="0" err="1" smtClean="0"/>
              <a:t>Chastre</a:t>
            </a:r>
            <a:r>
              <a:rPr lang="fr-FR" dirty="0"/>
              <a:t> : </a:t>
            </a:r>
            <a:r>
              <a:rPr lang="fr-FR" dirty="0" smtClean="0"/>
              <a:t>JM Thiry remplace </a:t>
            </a:r>
            <a:r>
              <a:rPr lang="fr-FR" dirty="0" err="1" smtClean="0"/>
              <a:t>T</a:t>
            </a:r>
            <a:r>
              <a:rPr lang="fr-FR" dirty="0" smtClean="0"/>
              <a:t> </a:t>
            </a:r>
            <a:r>
              <a:rPr lang="fr-FR" dirty="0" err="1" smtClean="0"/>
              <a:t>Henkart</a:t>
            </a:r>
            <a:endParaRPr lang="fr-BE" dirty="0"/>
          </a:p>
          <a:p>
            <a:endParaRPr lang="fr-FR" dirty="0" smtClean="0"/>
          </a:p>
          <a:p>
            <a:r>
              <a:rPr lang="nl-BE" dirty="0" smtClean="0"/>
              <a:t>Patrimoine stéphanois : Poste à pourvoir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93293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079612" y="152636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PA 2020-2022</a:t>
            </a:r>
            <a:endParaRPr lang="fr-FR" sz="2400" dirty="0"/>
          </a:p>
        </p:txBody>
      </p:sp>
      <p:pic>
        <p:nvPicPr>
          <p:cNvPr id="3" name="Image 2" descr="echeanc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4584" y="584684"/>
            <a:ext cx="5297424" cy="2328672"/>
          </a:xfrm>
          <a:prstGeom prst="rect">
            <a:avLst/>
          </a:prstGeom>
        </p:spPr>
      </p:pic>
      <p:pic>
        <p:nvPicPr>
          <p:cNvPr id="7" name="Image 6" descr="crg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312876"/>
            <a:ext cx="5273040" cy="2377440"/>
          </a:xfrm>
          <a:prstGeom prst="rect">
            <a:avLst/>
          </a:prstGeom>
        </p:spPr>
      </p:pic>
      <p:pic>
        <p:nvPicPr>
          <p:cNvPr id="8" name="Image 7" descr="them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80560"/>
            <a:ext cx="5279136" cy="23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70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043608" y="368660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PA 2020-2022</a:t>
            </a:r>
            <a:endParaRPr lang="fr-FR" sz="2400" dirty="0"/>
          </a:p>
        </p:txBody>
      </p:sp>
      <p:pic>
        <p:nvPicPr>
          <p:cNvPr id="4" name="Image 3" descr="suiv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124744"/>
            <a:ext cx="7460503" cy="441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909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899592" y="12977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PA 2020-2022</a:t>
            </a:r>
            <a:endParaRPr lang="fr-FR" sz="2400" dirty="0"/>
          </a:p>
        </p:txBody>
      </p:sp>
      <p:pic>
        <p:nvPicPr>
          <p:cNvPr id="2" name="Image 1" descr="DC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255" y="404664"/>
            <a:ext cx="4584192" cy="3090672"/>
          </a:xfrm>
          <a:prstGeom prst="rect">
            <a:avLst/>
          </a:prstGeom>
        </p:spPr>
      </p:pic>
      <p:pic>
        <p:nvPicPr>
          <p:cNvPr id="3" name="Image 2" descr="Sans titr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960"/>
            <a:ext cx="4803648" cy="2988332"/>
          </a:xfrm>
          <a:prstGeom prst="rect">
            <a:avLst/>
          </a:prstGeom>
        </p:spPr>
      </p:pic>
      <p:pic>
        <p:nvPicPr>
          <p:cNvPr id="4" name="Image 3" descr="autre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387" y="3573016"/>
            <a:ext cx="4565904" cy="3096344"/>
          </a:xfrm>
          <a:prstGeom prst="rect">
            <a:avLst/>
          </a:prstGeom>
        </p:spPr>
      </p:pic>
      <p:pic>
        <p:nvPicPr>
          <p:cNvPr id="10" name="Image 9" descr="suivi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56" y="764704"/>
            <a:ext cx="3225518" cy="1908212"/>
          </a:xfrm>
          <a:prstGeom prst="rect">
            <a:avLst/>
          </a:prstGeom>
          <a:ln w="412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470023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2651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07604" y="440668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PA 2023-2025</a:t>
            </a:r>
            <a:endParaRPr lang="fr-FR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575556" y="1088740"/>
            <a:ext cx="7071167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Dans la </a:t>
            </a:r>
            <a:r>
              <a:rPr lang="fr-FR" b="1" dirty="0" smtClean="0"/>
              <a:t>continuité</a:t>
            </a:r>
            <a:r>
              <a:rPr lang="fr-FR" dirty="0" smtClean="0"/>
              <a:t> des PA 2017-2019 et 2020-2022</a:t>
            </a:r>
          </a:p>
          <a:p>
            <a:endParaRPr lang="fr-FR" dirty="0"/>
          </a:p>
          <a:p>
            <a:r>
              <a:rPr lang="fr-FR" dirty="0" smtClean="0"/>
              <a:t>Utiliser les mêmes </a:t>
            </a:r>
            <a:r>
              <a:rPr lang="fr-FR" b="1" dirty="0" smtClean="0"/>
              <a:t>documents de base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v</a:t>
            </a:r>
            <a:r>
              <a:rPr lang="fr-FR" dirty="0" smtClean="0"/>
              <a:t>otre tableau de suivi individuel 2020-2022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l</a:t>
            </a:r>
            <a:r>
              <a:rPr lang="fr-FR" dirty="0" smtClean="0"/>
              <a:t>a liste proposée par le CRDG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l</a:t>
            </a:r>
            <a:r>
              <a:rPr lang="fr-FR" dirty="0" smtClean="0"/>
              <a:t>es consignes pour formuler vos engagements</a:t>
            </a:r>
          </a:p>
          <a:p>
            <a:endParaRPr lang="fr-FR" dirty="0"/>
          </a:p>
          <a:p>
            <a:r>
              <a:rPr lang="fr-FR" b="1" dirty="0"/>
              <a:t>C</a:t>
            </a:r>
            <a:r>
              <a:rPr lang="fr-FR" b="1" dirty="0" smtClean="0"/>
              <a:t>hoisir</a:t>
            </a:r>
            <a:r>
              <a:rPr lang="fr-FR" dirty="0" smtClean="0"/>
              <a:t> :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v</a:t>
            </a:r>
            <a:r>
              <a:rPr lang="fr-FR" dirty="0" smtClean="0"/>
              <a:t>os thèmes/vos engagements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v</a:t>
            </a:r>
            <a:r>
              <a:rPr lang="fr-FR" dirty="0" smtClean="0"/>
              <a:t>os échéances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v</a:t>
            </a:r>
            <a:r>
              <a:rPr lang="fr-FR" dirty="0" smtClean="0"/>
              <a:t>os mesures d’approche/thème</a:t>
            </a:r>
          </a:p>
          <a:p>
            <a:endParaRPr lang="fr-FR" dirty="0" smtClean="0"/>
          </a:p>
          <a:p>
            <a:r>
              <a:rPr lang="fr-FR" b="1" dirty="0" smtClean="0"/>
              <a:t>Conseils</a:t>
            </a:r>
            <a:r>
              <a:rPr lang="fr-FR" dirty="0" smtClean="0"/>
              <a:t> :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p</a:t>
            </a:r>
            <a:r>
              <a:rPr lang="fr-FR" dirty="0" smtClean="0"/>
              <a:t>riorisez vos PN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c</a:t>
            </a:r>
            <a:r>
              <a:rPr lang="fr-FR" dirty="0" smtClean="0"/>
              <a:t>oncertez-vous avec les autres services communaux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 smtClean="0"/>
              <a:t>faites vos choix en fonction de vos ressources en interne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167844" y="6129300"/>
            <a:ext cx="2556284" cy="523220"/>
          </a:xfrm>
          <a:prstGeom prst="rect">
            <a:avLst/>
          </a:prstGeom>
          <a:noFill/>
          <a:ln w="76200" cmpd="sng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Questions 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61163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07604" y="224644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PA 2023-2025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647564" y="728700"/>
            <a:ext cx="4903907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Procédure/timing proposé :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u="sng" dirty="0"/>
              <a:t>m</a:t>
            </a:r>
            <a:r>
              <a:rPr lang="fr-FR" u="sng" dirty="0" smtClean="0"/>
              <a:t>ars-avril</a:t>
            </a:r>
            <a:r>
              <a:rPr lang="fr-FR" dirty="0" smtClean="0"/>
              <a:t>: avec le CRDG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 </a:t>
            </a:r>
            <a:r>
              <a:rPr lang="fr-FR" dirty="0" smtClean="0"/>
              <a:t>rencontres bilatérales avec le CRDG</a:t>
            </a:r>
          </a:p>
          <a:p>
            <a:pPr marL="1200150" lvl="2" indent="-285750">
              <a:buFont typeface="Wingdings" charset="2"/>
              <a:buChar char="Ø"/>
            </a:pPr>
            <a:r>
              <a:rPr lang="fr-FR" dirty="0" smtClean="0"/>
              <a:t>votre inventaire des PN</a:t>
            </a:r>
          </a:p>
          <a:p>
            <a:pPr marL="1200150" lvl="2" indent="-285750">
              <a:buFont typeface="Wingdings" charset="2"/>
              <a:buChar char="Ø"/>
            </a:pPr>
            <a:r>
              <a:rPr lang="fr-FR" dirty="0" smtClean="0"/>
              <a:t>vos engagements 2023-2025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47564" y="2564904"/>
            <a:ext cx="47756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u="sng" dirty="0" smtClean="0"/>
              <a:t>mai-juin</a:t>
            </a:r>
            <a:r>
              <a:rPr lang="fr-FR" dirty="0" smtClean="0"/>
              <a:t> : en interne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 smtClean="0"/>
              <a:t>sélection des PN prioritaires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 smtClean="0"/>
              <a:t>choix des engagements 2023-2025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47564" y="3681028"/>
            <a:ext cx="82766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u="sng" dirty="0" smtClean="0"/>
              <a:t>juin-septembre </a:t>
            </a:r>
            <a:r>
              <a:rPr lang="fr-FR" dirty="0" smtClean="0"/>
              <a:t>: en interne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a</a:t>
            </a:r>
            <a:r>
              <a:rPr lang="fr-FR" dirty="0" smtClean="0"/>
              <a:t>doption par le Collège communal de votre inventaire des PN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a</a:t>
            </a:r>
            <a:r>
              <a:rPr lang="fr-FR" dirty="0" smtClean="0"/>
              <a:t>doption par le Conseil communal de vos engagements 2023-2025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47564" y="4653136"/>
            <a:ext cx="424988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u="sng" dirty="0"/>
              <a:t>o</a:t>
            </a:r>
            <a:r>
              <a:rPr lang="fr-FR" u="sng" dirty="0" smtClean="0"/>
              <a:t>ctobre</a:t>
            </a:r>
            <a:r>
              <a:rPr lang="fr-FR" dirty="0" smtClean="0"/>
              <a:t> : avec le CRDG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a</a:t>
            </a:r>
            <a:r>
              <a:rPr lang="fr-FR" dirty="0" smtClean="0"/>
              <a:t>doption par l’AG du CRDG de</a:t>
            </a:r>
          </a:p>
          <a:p>
            <a:pPr marL="1200150" lvl="2" indent="-285750">
              <a:buFont typeface="Wingdings" charset="2"/>
              <a:buChar char="Ø"/>
            </a:pPr>
            <a:r>
              <a:rPr lang="fr-FR" dirty="0" smtClean="0"/>
              <a:t>l’inventaire global des PN</a:t>
            </a:r>
          </a:p>
          <a:p>
            <a:pPr marL="1200150" lvl="2" indent="-285750">
              <a:buFont typeface="Wingdings" charset="2"/>
              <a:buChar char="Ø"/>
            </a:pPr>
            <a:r>
              <a:rPr lang="fr-FR" dirty="0" smtClean="0"/>
              <a:t>le PA 2023-2025 global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e</a:t>
            </a:r>
            <a:r>
              <a:rPr lang="fr-FR" dirty="0" smtClean="0"/>
              <a:t>nvoi du dossier au SPW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167844" y="6129300"/>
            <a:ext cx="2556284" cy="523220"/>
          </a:xfrm>
          <a:prstGeom prst="rect">
            <a:avLst/>
          </a:prstGeom>
          <a:noFill/>
          <a:ln w="76200" cmpd="sng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Questions 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56922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9532" y="474345"/>
            <a:ext cx="8496944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Rapport d’activités 2021</a:t>
            </a:r>
            <a:endParaRPr lang="fr-BE" dirty="0"/>
          </a:p>
          <a:p>
            <a:r>
              <a:rPr lang="fr-FR" dirty="0"/>
              <a:t> </a:t>
            </a:r>
            <a:endParaRPr lang="fr-BE" dirty="0"/>
          </a:p>
          <a:p>
            <a:r>
              <a:rPr lang="fr-FR" dirty="0"/>
              <a:t> </a:t>
            </a:r>
            <a:endParaRPr lang="fr-BE" dirty="0"/>
          </a:p>
          <a:p>
            <a:r>
              <a:rPr lang="fr-FR" dirty="0"/>
              <a:t>Support de communication = canevas standard</a:t>
            </a:r>
            <a:endParaRPr lang="fr-BE" dirty="0"/>
          </a:p>
          <a:p>
            <a:r>
              <a:rPr lang="fr-FR" dirty="0"/>
              <a:t> </a:t>
            </a:r>
            <a:endParaRPr lang="fr-BE" dirty="0"/>
          </a:p>
          <a:p>
            <a:r>
              <a:rPr lang="fr-FR" b="1" dirty="0"/>
              <a:t>Activités du CRDG :  </a:t>
            </a:r>
            <a:endParaRPr lang="fr-BE" b="1" dirty="0"/>
          </a:p>
          <a:p>
            <a:r>
              <a:rPr lang="fr-FR" dirty="0"/>
              <a:t> </a:t>
            </a:r>
            <a:endParaRPr lang="fr-BE" dirty="0"/>
          </a:p>
          <a:p>
            <a:pPr marL="285750" lvl="0" indent="-285750">
              <a:buFont typeface="Wingdings" charset="2"/>
              <a:buChar char="Ø"/>
            </a:pPr>
            <a:r>
              <a:rPr lang="fr-FR" dirty="0"/>
              <a:t>activités Cellule de coordination </a:t>
            </a:r>
            <a:endParaRPr lang="fr-BE" dirty="0"/>
          </a:p>
          <a:p>
            <a:pPr marL="285750" lvl="0" indent="-285750">
              <a:buFont typeface="Wingdings" charset="2"/>
              <a:buChar char="Ø"/>
            </a:pPr>
            <a:r>
              <a:rPr lang="fr-FR" dirty="0"/>
              <a:t>activités des partenaires membres</a:t>
            </a:r>
            <a:endParaRPr lang="fr-BE" dirty="0"/>
          </a:p>
          <a:p>
            <a:r>
              <a:rPr lang="fr-FR" dirty="0"/>
              <a:t> </a:t>
            </a:r>
            <a:endParaRPr lang="fr-BE" dirty="0"/>
          </a:p>
          <a:p>
            <a:r>
              <a:rPr lang="fr-FR" b="1" dirty="0"/>
              <a:t>Activités Cellule de coordination</a:t>
            </a:r>
            <a:r>
              <a:rPr lang="fr-FR" dirty="0"/>
              <a:t> </a:t>
            </a:r>
            <a:r>
              <a:rPr lang="fr-FR" dirty="0" smtClean="0"/>
              <a:t>:</a:t>
            </a:r>
            <a:r>
              <a:rPr lang="fr-BE" dirty="0"/>
              <a:t> </a:t>
            </a:r>
            <a:endParaRPr lang="fr-BE" dirty="0" smtClean="0"/>
          </a:p>
          <a:p>
            <a:endParaRPr lang="fr-BE" dirty="0" smtClean="0"/>
          </a:p>
          <a:p>
            <a:pPr marL="285750" indent="-285750">
              <a:buFont typeface="Wingdings" charset="2"/>
              <a:buChar char="Ø"/>
            </a:pPr>
            <a:r>
              <a:rPr lang="fr-FR" dirty="0" smtClean="0"/>
              <a:t>sur </a:t>
            </a:r>
            <a:r>
              <a:rPr lang="fr-FR" dirty="0"/>
              <a:t>l’ensemble du </a:t>
            </a:r>
            <a:r>
              <a:rPr lang="fr-FR" dirty="0" err="1"/>
              <a:t>sous-bassin</a:t>
            </a:r>
            <a:r>
              <a:rPr lang="fr-FR" dirty="0"/>
              <a:t> Dyle-Gette /plus ciblées &amp; </a:t>
            </a:r>
            <a:r>
              <a:rPr lang="fr-FR" dirty="0" smtClean="0"/>
              <a:t>localisées</a:t>
            </a:r>
            <a:endParaRPr lang="fr-BE" dirty="0"/>
          </a:p>
          <a:p>
            <a:pPr marL="285750" indent="-285750">
              <a:buFont typeface="Wingdings" charset="2"/>
              <a:buChar char="Ø"/>
            </a:pPr>
            <a:r>
              <a:rPr lang="fr-FR" dirty="0" smtClean="0"/>
              <a:t>récurrentes </a:t>
            </a:r>
            <a:r>
              <a:rPr lang="fr-FR" dirty="0"/>
              <a:t>/ nouvelles</a:t>
            </a:r>
            <a:endParaRPr lang="fr-BE" dirty="0"/>
          </a:p>
          <a:p>
            <a:r>
              <a:rPr lang="fr-FR" dirty="0"/>
              <a:t> </a:t>
            </a:r>
            <a:endParaRPr lang="fr-BE" dirty="0"/>
          </a:p>
          <a:p>
            <a:r>
              <a:rPr lang="fr-FR" dirty="0"/>
              <a:t> </a:t>
            </a:r>
            <a:endParaRPr lang="fr-BE" dirty="0"/>
          </a:p>
        </p:txBody>
      </p:sp>
      <p:sp>
        <p:nvSpPr>
          <p:cNvPr id="5" name="ZoneTexte 4"/>
          <p:cNvSpPr txBox="1"/>
          <p:nvPr/>
        </p:nvSpPr>
        <p:spPr>
          <a:xfrm>
            <a:off x="3167844" y="6129300"/>
            <a:ext cx="2556284" cy="523220"/>
          </a:xfrm>
          <a:prstGeom prst="rect">
            <a:avLst/>
          </a:prstGeom>
          <a:noFill/>
          <a:ln w="76200" cmpd="sng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Questions 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590402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260648"/>
            <a:ext cx="8568952" cy="6093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Programme d’activités </a:t>
            </a:r>
            <a:r>
              <a:rPr lang="fr-FR" b="1" dirty="0" smtClean="0"/>
              <a:t>2022</a:t>
            </a:r>
            <a:endParaRPr lang="fr-BE" sz="2800" dirty="0"/>
          </a:p>
          <a:p>
            <a:r>
              <a:rPr lang="fr-FR" b="1" dirty="0"/>
              <a:t> </a:t>
            </a:r>
            <a:endParaRPr lang="fr-BE" sz="2800" dirty="0"/>
          </a:p>
          <a:p>
            <a:r>
              <a:rPr lang="fr-FR" sz="1400" b="1" u="sng" dirty="0"/>
              <a:t>Activités du CRDG </a:t>
            </a:r>
            <a:r>
              <a:rPr lang="fr-FR" sz="1400" b="1" dirty="0"/>
              <a:t>:  </a:t>
            </a:r>
            <a:endParaRPr lang="fr-FR" sz="1400" b="1" dirty="0" smtClean="0"/>
          </a:p>
          <a:p>
            <a:endParaRPr lang="fr-BE" sz="1400" dirty="0"/>
          </a:p>
          <a:p>
            <a:pPr marL="285750" indent="-285750">
              <a:buFont typeface="Wingdings" charset="2"/>
              <a:buChar char="Ø"/>
            </a:pPr>
            <a:r>
              <a:rPr lang="fr-FR" sz="1400" dirty="0" smtClean="0"/>
              <a:t>activités </a:t>
            </a:r>
            <a:r>
              <a:rPr lang="fr-FR" sz="1400" dirty="0"/>
              <a:t>Cellule de coordination </a:t>
            </a:r>
            <a:endParaRPr lang="fr-BE" sz="1400" dirty="0"/>
          </a:p>
          <a:p>
            <a:pPr marL="285750" indent="-285750">
              <a:buFont typeface="Wingdings" charset="2"/>
              <a:buChar char="Ø"/>
            </a:pPr>
            <a:r>
              <a:rPr lang="fr-FR" sz="1400" dirty="0" smtClean="0"/>
              <a:t>activités </a:t>
            </a:r>
            <a:r>
              <a:rPr lang="fr-FR" sz="1400" dirty="0"/>
              <a:t>des partenaires membres</a:t>
            </a:r>
            <a:endParaRPr lang="fr-BE" sz="1400" dirty="0"/>
          </a:p>
          <a:p>
            <a:pPr marL="285750" indent="-285750">
              <a:buFont typeface="Wingdings" charset="2"/>
              <a:buChar char="Ø"/>
            </a:pPr>
            <a:endParaRPr lang="fr-BE" sz="1400" dirty="0"/>
          </a:p>
          <a:p>
            <a:r>
              <a:rPr lang="fr-FR" sz="1400" b="1" u="sng" dirty="0"/>
              <a:t>Activités Cellule de coordination </a:t>
            </a:r>
            <a:r>
              <a:rPr lang="fr-FR" sz="1400" b="1" u="sng" dirty="0" smtClean="0"/>
              <a:t>:</a:t>
            </a:r>
          </a:p>
          <a:p>
            <a:endParaRPr lang="fr-BE" sz="1400" dirty="0"/>
          </a:p>
          <a:p>
            <a:pPr marL="285750" indent="-285750">
              <a:buFont typeface="Wingdings" charset="2"/>
              <a:buChar char="Ø"/>
            </a:pPr>
            <a:r>
              <a:rPr lang="fr-FR" sz="1400" dirty="0" smtClean="0"/>
              <a:t>projets </a:t>
            </a:r>
            <a:r>
              <a:rPr lang="fr-FR" sz="1400" dirty="0"/>
              <a:t>récurrents</a:t>
            </a:r>
            <a:endParaRPr lang="fr-BE" sz="1400" dirty="0"/>
          </a:p>
          <a:p>
            <a:pPr marL="285750" indent="-285750">
              <a:buFont typeface="Wingdings" charset="2"/>
              <a:buChar char="Ø"/>
            </a:pPr>
            <a:r>
              <a:rPr lang="fr-FR" sz="1400" dirty="0" smtClean="0"/>
              <a:t>aide</a:t>
            </a:r>
            <a:r>
              <a:rPr lang="fr-FR" sz="1400" dirty="0"/>
              <a:t>-service aux partenaires </a:t>
            </a:r>
            <a:endParaRPr lang="fr-BE" sz="1400" dirty="0"/>
          </a:p>
          <a:p>
            <a:pPr marL="285750" indent="-285750">
              <a:buFont typeface="Wingdings" charset="2"/>
              <a:buChar char="Ø"/>
            </a:pPr>
            <a:r>
              <a:rPr lang="fr-FR" sz="1400" dirty="0" smtClean="0"/>
              <a:t>projets </a:t>
            </a:r>
            <a:r>
              <a:rPr lang="fr-FR" sz="1400" dirty="0"/>
              <a:t>à développer/finaliser en 2022 (</a:t>
            </a:r>
            <a:r>
              <a:rPr lang="fr-FR" sz="1400" dirty="0" err="1"/>
              <a:t>cfr</a:t>
            </a:r>
            <a:r>
              <a:rPr lang="fr-FR" sz="1400" dirty="0"/>
              <a:t> AG 2020/2021</a:t>
            </a:r>
            <a:r>
              <a:rPr lang="fr-FR" sz="1400" dirty="0" smtClean="0"/>
              <a:t>)</a:t>
            </a:r>
            <a:endParaRPr lang="fr-BE" sz="1400" dirty="0"/>
          </a:p>
          <a:p>
            <a:pPr marL="285750" indent="-285750">
              <a:buFont typeface="Wingdings" charset="2"/>
              <a:buChar char="Ø"/>
            </a:pPr>
            <a:r>
              <a:rPr lang="fr-FR" sz="1400" dirty="0" smtClean="0"/>
              <a:t>projets </a:t>
            </a:r>
            <a:r>
              <a:rPr lang="fr-FR" sz="1400" dirty="0"/>
              <a:t>à entamer en 2022 </a:t>
            </a:r>
            <a:r>
              <a:rPr lang="fr-FR" sz="1400" dirty="0" smtClean="0"/>
              <a:t>:</a:t>
            </a:r>
          </a:p>
          <a:p>
            <a:pPr lvl="0"/>
            <a:endParaRPr lang="fr-BE" sz="1400" dirty="0"/>
          </a:p>
          <a:p>
            <a:pPr marL="742950" lvl="1" indent="-285750">
              <a:buFont typeface="Courier New"/>
              <a:buChar char="o"/>
            </a:pPr>
            <a:r>
              <a:rPr lang="fr-FR" sz="1400" dirty="0" smtClean="0"/>
              <a:t>évaluation </a:t>
            </a:r>
            <a:r>
              <a:rPr lang="fr-FR" sz="1400" dirty="0"/>
              <a:t>PA + adoption nouveau </a:t>
            </a:r>
            <a:r>
              <a:rPr lang="fr-FR" sz="1400" dirty="0" smtClean="0"/>
              <a:t>PA</a:t>
            </a:r>
            <a:endParaRPr lang="fr-BE" sz="1400" dirty="0"/>
          </a:p>
          <a:p>
            <a:pPr marL="742950" lvl="1" indent="-285750">
              <a:buFont typeface="Courier New"/>
              <a:buChar char="o"/>
            </a:pPr>
            <a:r>
              <a:rPr lang="fr-FR" sz="1400" dirty="0" smtClean="0"/>
              <a:t>présentation </a:t>
            </a:r>
            <a:r>
              <a:rPr lang="fr-FR" sz="1400" dirty="0"/>
              <a:t>d’actions exemplatives au sein du </a:t>
            </a:r>
            <a:r>
              <a:rPr lang="fr-FR" sz="1400" dirty="0" smtClean="0"/>
              <a:t>CRDG</a:t>
            </a:r>
            <a:endParaRPr lang="fr-BE" sz="1400" dirty="0"/>
          </a:p>
          <a:p>
            <a:pPr marL="742950" lvl="1" indent="-285750">
              <a:buFont typeface="Courier New"/>
              <a:buChar char="o"/>
            </a:pPr>
            <a:r>
              <a:rPr lang="fr-FR" sz="1400" dirty="0" smtClean="0"/>
              <a:t>rencontre </a:t>
            </a:r>
            <a:r>
              <a:rPr lang="fr-FR" sz="1400" dirty="0"/>
              <a:t>« eau et entreprises » (2023)</a:t>
            </a:r>
            <a:endParaRPr lang="fr-BE" sz="1400" dirty="0"/>
          </a:p>
          <a:p>
            <a:pPr marL="285750" indent="-285750">
              <a:buFont typeface="Wingdings" charset="2"/>
              <a:buChar char="Ø"/>
            </a:pPr>
            <a:endParaRPr lang="fr-BE" sz="1400" dirty="0"/>
          </a:p>
          <a:p>
            <a:r>
              <a:rPr lang="fr-FR" sz="1400" b="1" u="sng" dirty="0"/>
              <a:t>Perspectives 2022 :</a:t>
            </a:r>
            <a:endParaRPr lang="fr-BE" sz="1400" dirty="0"/>
          </a:p>
          <a:p>
            <a:r>
              <a:rPr lang="fr-FR" sz="1400" b="1" dirty="0"/>
              <a:t> </a:t>
            </a:r>
            <a:endParaRPr lang="fr-BE" sz="1400" dirty="0"/>
          </a:p>
          <a:p>
            <a:pPr lvl="0"/>
            <a:r>
              <a:rPr lang="fr-FR" sz="1400" b="1" dirty="0"/>
              <a:t>année « charnière »</a:t>
            </a:r>
            <a:endParaRPr lang="fr-BE" sz="1400" b="1" dirty="0"/>
          </a:p>
          <a:p>
            <a:r>
              <a:rPr lang="fr-FR" sz="1400" b="1" dirty="0"/>
              <a:t> </a:t>
            </a:r>
            <a:endParaRPr lang="fr-BE" sz="1400" dirty="0"/>
          </a:p>
          <a:p>
            <a:pPr lvl="0"/>
            <a:r>
              <a:rPr lang="fr-FR" sz="1400" b="1" dirty="0"/>
              <a:t>Cellule de coordination : </a:t>
            </a:r>
            <a:endParaRPr lang="fr-FR" sz="1400" b="1" dirty="0" smtClean="0"/>
          </a:p>
          <a:p>
            <a:pPr lvl="0"/>
            <a:endParaRPr lang="fr-BE" sz="1400" dirty="0"/>
          </a:p>
          <a:p>
            <a:pPr marL="285750" indent="-285750">
              <a:buFont typeface="Wingdings" charset="2"/>
              <a:buChar char="Ø"/>
            </a:pPr>
            <a:r>
              <a:rPr lang="fr-FR" sz="1400" dirty="0"/>
              <a:t> </a:t>
            </a:r>
            <a:r>
              <a:rPr lang="fr-FR" sz="1400" dirty="0" smtClean="0"/>
              <a:t>renforcement </a:t>
            </a:r>
            <a:r>
              <a:rPr lang="fr-FR" sz="1400" dirty="0"/>
              <a:t>de l’équipe</a:t>
            </a:r>
            <a:endParaRPr lang="fr-BE" sz="1400" dirty="0"/>
          </a:p>
          <a:p>
            <a:pPr marL="285750" indent="-285750">
              <a:buFont typeface="Wingdings" charset="2"/>
              <a:buChar char="Ø"/>
            </a:pPr>
            <a:r>
              <a:rPr lang="fr-FR" sz="1400" dirty="0"/>
              <a:t> </a:t>
            </a:r>
            <a:r>
              <a:rPr lang="fr-FR" sz="1400" dirty="0" smtClean="0"/>
              <a:t>priorisation </a:t>
            </a:r>
            <a:r>
              <a:rPr lang="fr-FR" sz="1400" dirty="0"/>
              <a:t>des activités</a:t>
            </a:r>
            <a:endParaRPr lang="fr-BE" sz="1400" dirty="0"/>
          </a:p>
          <a:p>
            <a:r>
              <a:rPr lang="fr-FR" b="1" dirty="0"/>
              <a:t> </a:t>
            </a:r>
            <a:endParaRPr lang="fr-BE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4427984" y="6165304"/>
            <a:ext cx="2556284" cy="523220"/>
          </a:xfrm>
          <a:prstGeom prst="rect">
            <a:avLst/>
          </a:prstGeom>
          <a:noFill/>
          <a:ln w="76200" cmpd="sng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Questions 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003825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07804" y="764704"/>
            <a:ext cx="32226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/>
              <a:t>Comptes de résultats 2021</a:t>
            </a:r>
          </a:p>
        </p:txBody>
      </p:sp>
    </p:spTree>
    <p:extLst>
      <p:ext uri="{BB962C8B-B14F-4D97-AF65-F5344CB8AC3E}">
        <p14:creationId xmlns:p14="http://schemas.microsoft.com/office/powerpoint/2010/main" val="2096818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12336" y="764704"/>
            <a:ext cx="1613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/>
              <a:t>Budget</a:t>
            </a:r>
            <a:r>
              <a:rPr lang="fr-FR" dirty="0"/>
              <a:t> </a:t>
            </a:r>
            <a:r>
              <a:rPr lang="fr-FR" b="1" dirty="0"/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4166030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007604" y="584684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PA 2020-2022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935596" y="1556792"/>
            <a:ext cx="7704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AGW du 13/11/2018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2800" dirty="0"/>
              <a:t>p</a:t>
            </a:r>
            <a:r>
              <a:rPr lang="fr-FR" sz="2800" dirty="0" smtClean="0"/>
              <a:t>rotocole d’accord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2800" dirty="0"/>
              <a:t>i</a:t>
            </a:r>
            <a:r>
              <a:rPr lang="fr-FR" sz="2800" dirty="0" smtClean="0"/>
              <a:t>nventaire de terrain</a:t>
            </a:r>
          </a:p>
          <a:p>
            <a:endParaRPr lang="fr-FR" sz="2800" dirty="0"/>
          </a:p>
          <a:p>
            <a:endParaRPr lang="fr-FR" sz="2800" b="1" dirty="0" smtClean="0"/>
          </a:p>
          <a:p>
            <a:r>
              <a:rPr lang="fr-FR" sz="2800" b="1" dirty="0" smtClean="0"/>
              <a:t>Année 2022 = « charnière »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2800" dirty="0" smtClean="0"/>
              <a:t>achever le PA 2020-2022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2800" dirty="0"/>
              <a:t>m</a:t>
            </a:r>
            <a:r>
              <a:rPr lang="fr-FR" sz="2800" dirty="0" smtClean="0"/>
              <a:t>ettre à jour l’inventaire des PN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2800" dirty="0"/>
              <a:t>a</a:t>
            </a:r>
            <a:r>
              <a:rPr lang="fr-FR" sz="2800" dirty="0" smtClean="0"/>
              <a:t>dopter le PA 2023-2025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127306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07604" y="440668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PA 2020-2022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719572" y="1484784"/>
            <a:ext cx="637866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2019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l</a:t>
            </a:r>
            <a:r>
              <a:rPr lang="fr-FR" dirty="0" smtClean="0"/>
              <a:t>iste d’engagements proposés par le coordinateur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c</a:t>
            </a:r>
            <a:r>
              <a:rPr lang="fr-FR" dirty="0" smtClean="0"/>
              <a:t>hoix des engagements pour chaque partenaire 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 smtClean="0"/>
              <a:t>transposition dans le canevas  SPW 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version du PA adopté le 04/10/19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55576" y="5229200"/>
            <a:ext cx="61606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2022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/>
              <a:t>l</a:t>
            </a:r>
            <a:r>
              <a:rPr lang="fr-FR" dirty="0" smtClean="0"/>
              <a:t>e PA « nouveau » à élaborer et adopter !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 smtClean="0"/>
              <a:t>fin 2022 : enquête de clôture du PA 2020-2022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755576" y="3140968"/>
            <a:ext cx="31202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2020</a:t>
            </a:r>
          </a:p>
          <a:p>
            <a:r>
              <a:rPr lang="fr-FR" dirty="0"/>
              <a:t>d</a:t>
            </a:r>
            <a:r>
              <a:rPr lang="fr-FR" dirty="0" smtClean="0"/>
              <a:t>e novembre à décembre : 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enquête de suivi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755576" y="4221088"/>
            <a:ext cx="32111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2021</a:t>
            </a:r>
          </a:p>
          <a:p>
            <a:r>
              <a:rPr lang="fr-FR" dirty="0"/>
              <a:t>d</a:t>
            </a:r>
            <a:r>
              <a:rPr lang="fr-FR" dirty="0" smtClean="0"/>
              <a:t>e décembre à janvier: 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enquête de suivi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0732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03548" y="1268760"/>
            <a:ext cx="6610704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46 partenaires ont répondu à l’enquête de 2021</a:t>
            </a:r>
          </a:p>
          <a:p>
            <a:endParaRPr lang="fr-FR" sz="1600" dirty="0"/>
          </a:p>
          <a:p>
            <a:r>
              <a:rPr lang="fr-FR" sz="1600" b="1" dirty="0"/>
              <a:t>7</a:t>
            </a:r>
            <a:r>
              <a:rPr lang="fr-FR" sz="1600" b="1" dirty="0" smtClean="0"/>
              <a:t> partenaires n’ont pas répondu à l’enquête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1600" dirty="0"/>
              <a:t>Alliance Centre BW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1600" dirty="0" smtClean="0"/>
              <a:t>CCBW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1600" dirty="0" smtClean="0"/>
              <a:t>Commune de Court-St-Etienne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1600" dirty="0" smtClean="0"/>
              <a:t>Commune de Grez-Doiceau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1600" dirty="0" smtClean="0"/>
              <a:t>Commune de </a:t>
            </a:r>
            <a:r>
              <a:rPr lang="fr-FR" sz="1600" dirty="0" err="1" smtClean="0"/>
              <a:t>Lincent</a:t>
            </a:r>
            <a:endParaRPr lang="fr-FR" sz="1600" dirty="0" smtClean="0"/>
          </a:p>
          <a:p>
            <a:pPr marL="742950" lvl="1" indent="-285750">
              <a:buFont typeface="Wingdings" charset="2"/>
              <a:buChar char="Ø"/>
            </a:pPr>
            <a:r>
              <a:rPr lang="fr-FR" sz="1600" dirty="0" smtClean="0"/>
              <a:t>Patrimoine Stéphanois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1600" dirty="0" smtClean="0"/>
              <a:t>SPW-DESU</a:t>
            </a:r>
          </a:p>
          <a:p>
            <a:endParaRPr lang="fr-FR" sz="1600" dirty="0"/>
          </a:p>
          <a:p>
            <a:r>
              <a:rPr lang="fr-FR" sz="1600" b="1" dirty="0" smtClean="0"/>
              <a:t>+ des partenaires qui n’ont pas souscrit d’engagements en 2019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1600" dirty="0" smtClean="0"/>
              <a:t>SPW-Service de la pêche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1600" dirty="0" smtClean="0"/>
              <a:t>SPW - DNF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1600" dirty="0" smtClean="0"/>
              <a:t>Environnement Dyle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1600" dirty="0" smtClean="0"/>
              <a:t>+ 6 membres adhérents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635670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1628800"/>
            <a:ext cx="835687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  </a:t>
            </a:r>
            <a:r>
              <a:rPr lang="fr-FR" sz="2800" dirty="0" smtClean="0"/>
              <a:t>697 engagements dans le PA adopté en 2019</a:t>
            </a:r>
          </a:p>
          <a:p>
            <a:endParaRPr lang="fr-FR" sz="2800" dirty="0"/>
          </a:p>
          <a:p>
            <a:r>
              <a:rPr lang="fr-FR" sz="2800" dirty="0" smtClean="0"/>
              <a:t>+ 322 nouveaux engagements (2020/21)</a:t>
            </a:r>
          </a:p>
          <a:p>
            <a:r>
              <a:rPr lang="fr-FR" sz="2800" dirty="0" smtClean="0"/>
              <a:t>--------</a:t>
            </a:r>
          </a:p>
          <a:p>
            <a:r>
              <a:rPr lang="fr-FR" sz="2800" dirty="0" smtClean="0"/>
              <a:t>1019 engagements dans le PA complet</a:t>
            </a:r>
            <a:endParaRPr lang="fr-FR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1007604" y="728700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PA 2020-2022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407469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is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is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1769</TotalTime>
  <Words>384</Words>
  <Application>Microsoft Macintosh PowerPoint</Application>
  <PresentationFormat>Présentation à l'écran (4:3)</PresentationFormat>
  <Paragraphs>141</Paragraphs>
  <Slides>15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Brise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 de rivière  DYLE-GETTE ET AFFLUENTS</dc:title>
  <dc:creator>jguyon</dc:creator>
  <cp:lastModifiedBy>Geneviève Hendrix</cp:lastModifiedBy>
  <cp:revision>150</cp:revision>
  <cp:lastPrinted>2019-03-12T08:28:30Z</cp:lastPrinted>
  <dcterms:created xsi:type="dcterms:W3CDTF">2012-10-05T08:32:35Z</dcterms:created>
  <dcterms:modified xsi:type="dcterms:W3CDTF">2022-09-28T09:24:56Z</dcterms:modified>
</cp:coreProperties>
</file>